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8"/>
  </p:handoutMasterIdLst>
  <p:sldIdLst>
    <p:sldId id="299" r:id="rId3"/>
    <p:sldId id="267" r:id="rId5"/>
    <p:sldId id="291" r:id="rId6"/>
    <p:sldId id="268" r:id="rId7"/>
    <p:sldId id="272" r:id="rId8"/>
    <p:sldId id="332" r:id="rId9"/>
    <p:sldId id="273" r:id="rId10"/>
    <p:sldId id="333" r:id="rId11"/>
    <p:sldId id="334" r:id="rId12"/>
    <p:sldId id="335" r:id="rId13"/>
    <p:sldId id="274" r:id="rId14"/>
    <p:sldId id="275" r:id="rId15"/>
    <p:sldId id="340" r:id="rId16"/>
    <p:sldId id="270" r:id="rId17"/>
    <p:sldId id="338" r:id="rId18"/>
    <p:sldId id="276" r:id="rId19"/>
    <p:sldId id="339" r:id="rId20"/>
    <p:sldId id="269" r:id="rId21"/>
    <p:sldId id="341" r:id="rId22"/>
    <p:sldId id="342" r:id="rId23"/>
    <p:sldId id="343" r:id="rId24"/>
    <p:sldId id="344" r:id="rId25"/>
    <p:sldId id="345" r:id="rId26"/>
    <p:sldId id="277" r:id="rId27"/>
    <p:sldId id="281" r:id="rId28"/>
    <p:sldId id="346" r:id="rId29"/>
    <p:sldId id="288" r:id="rId30"/>
    <p:sldId id="287" r:id="rId31"/>
    <p:sldId id="271" r:id="rId32"/>
    <p:sldId id="290" r:id="rId33"/>
    <p:sldId id="279" r:id="rId34"/>
    <p:sldId id="278" r:id="rId35"/>
    <p:sldId id="289" r:id="rId36"/>
    <p:sldId id="294" r:id="rId37"/>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4F33478D-573F-42F1-97B6-CE85CB61E56E}">
          <p14:sldIdLst/>
        </p14:section>
        <p14:section name="无标题节" id="{443B8BAB-9322-4F1A-B248-190CED18EC00}">
          <p14:sldIdLst>
            <p14:sldId id="299"/>
            <p14:sldId id="267"/>
            <p14:sldId id="291"/>
            <p14:sldId id="268"/>
            <p14:sldId id="272"/>
            <p14:sldId id="332"/>
            <p14:sldId id="273"/>
            <p14:sldId id="333"/>
            <p14:sldId id="334"/>
            <p14:sldId id="335"/>
            <p14:sldId id="274"/>
            <p14:sldId id="275"/>
            <p14:sldId id="340"/>
            <p14:sldId id="270"/>
            <p14:sldId id="338"/>
            <p14:sldId id="276"/>
            <p14:sldId id="339"/>
            <p14:sldId id="269"/>
            <p14:sldId id="341"/>
            <p14:sldId id="342"/>
            <p14:sldId id="343"/>
            <p14:sldId id="344"/>
            <p14:sldId id="345"/>
            <p14:sldId id="277"/>
            <p14:sldId id="281"/>
            <p14:sldId id="346"/>
            <p14:sldId id="288"/>
            <p14:sldId id="287"/>
            <p14:sldId id="271"/>
            <p14:sldId id="290"/>
            <p14:sldId id="279"/>
            <p14:sldId id="278"/>
            <p14:sldId id="289"/>
            <p14:sldId id="29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27" autoAdjust="0"/>
    <p:restoredTop sz="94660"/>
  </p:normalViewPr>
  <p:slideViewPr>
    <p:cSldViewPr snapToGrid="0">
      <p:cViewPr>
        <p:scale>
          <a:sx n="75" d="100"/>
          <a:sy n="75" d="100"/>
        </p:scale>
        <p:origin x="1032"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gs" Target="tags/tag1.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handoutMaster" Target="handoutMasters/handoutMaster1.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55DDDC-F3E6-472C-883C-71622382869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8D63CF-65E8-4950-B372-E3B85CCF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E9E8E4"/>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stretch>
            <a:fillRect/>
          </a:stretch>
        </p:blipFill>
        <p:spPr>
          <a:xfrm>
            <a:off x="867489" y="-16435"/>
            <a:ext cx="10311653" cy="6874435"/>
          </a:xfrm>
          <a:prstGeom prst="rect">
            <a:avLst/>
          </a:prstGeom>
        </p:spPr>
      </p:pic>
      <p:pic>
        <p:nvPicPr>
          <p:cNvPr id="8" name="图片 7"/>
          <p:cNvPicPr>
            <a:picLocks noChangeAspect="1"/>
          </p:cNvPicPr>
          <p:nvPr userDrawn="1"/>
        </p:nvPicPr>
        <p:blipFill rotWithShape="1">
          <a:blip r:embed="rId3" cstate="screen"/>
          <a:srcRect/>
          <a:stretch>
            <a:fillRect/>
          </a:stretch>
        </p:blipFill>
        <p:spPr>
          <a:xfrm>
            <a:off x="11179142" y="-11875"/>
            <a:ext cx="1012857" cy="687443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标题幻灯片">
    <p:bg>
      <p:bgPr>
        <a:solidFill>
          <a:srgbClr val="E9E8E4"/>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stretch>
            <a:fillRect/>
          </a:stretch>
        </p:blipFill>
        <p:spPr>
          <a:xfrm>
            <a:off x="1880347" y="-16435"/>
            <a:ext cx="10311653" cy="6874435"/>
          </a:xfrm>
          <a:prstGeom prst="rect">
            <a:avLst/>
          </a:prstGeom>
        </p:spPr>
      </p:pic>
      <p:pic>
        <p:nvPicPr>
          <p:cNvPr id="4" name="图片 3"/>
          <p:cNvPicPr>
            <a:picLocks noChangeAspect="1"/>
          </p:cNvPicPr>
          <p:nvPr userDrawn="1"/>
        </p:nvPicPr>
        <p:blipFill rotWithShape="1">
          <a:blip r:embed="rId3" cstate="screen"/>
          <a:srcRect/>
          <a:stretch>
            <a:fillRect/>
          </a:stretch>
        </p:blipFill>
        <p:spPr>
          <a:xfrm>
            <a:off x="0" y="-16436"/>
            <a:ext cx="5537201" cy="687443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rgbClr val="E9E8E4"/>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rgbClr val="E9E8E4"/>
        </a:solidFill>
        <a:effectLst/>
      </p:bgPr>
    </p:bg>
    <p:spTree>
      <p:nvGrpSpPr>
        <p:cNvPr id="1" name=""/>
        <p:cNvGrpSpPr/>
        <p:nvPr/>
      </p:nvGrpSpPr>
      <p:grpSpPr>
        <a:xfrm>
          <a:off x="0" y="0"/>
          <a:ext cx="0" cy="0"/>
          <a:chOff x="0" y="0"/>
          <a:chExt cx="0" cy="0"/>
        </a:xfrm>
      </p:grpSpPr>
      <p:sp>
        <p:nvSpPr>
          <p:cNvPr id="10" name="任意多边形 9"/>
          <p:cNvSpPr/>
          <p:nvPr userDrawn="1"/>
        </p:nvSpPr>
        <p:spPr>
          <a:xfrm>
            <a:off x="138546" y="120074"/>
            <a:ext cx="11914909" cy="6472158"/>
          </a:xfrm>
          <a:custGeom>
            <a:avLst/>
            <a:gdLst>
              <a:gd name="connsiteX0" fmla="*/ 0 w 11914909"/>
              <a:gd name="connsiteY0" fmla="*/ 0 h 6472158"/>
              <a:gd name="connsiteX1" fmla="*/ 3967290 w 11914909"/>
              <a:gd name="connsiteY1" fmla="*/ 0 h 6472158"/>
              <a:gd name="connsiteX2" fmla="*/ 3967290 w 11914909"/>
              <a:gd name="connsiteY2" fmla="*/ 94129 h 6472158"/>
              <a:gd name="connsiteX3" fmla="*/ 7947619 w 11914909"/>
              <a:gd name="connsiteY3" fmla="*/ 94129 h 6472158"/>
              <a:gd name="connsiteX4" fmla="*/ 7947619 w 11914909"/>
              <a:gd name="connsiteY4" fmla="*/ 0 h 6472158"/>
              <a:gd name="connsiteX5" fmla="*/ 11914909 w 11914909"/>
              <a:gd name="connsiteY5" fmla="*/ 0 h 6472158"/>
              <a:gd name="connsiteX6" fmla="*/ 11914909 w 11914909"/>
              <a:gd name="connsiteY6" fmla="*/ 6472158 h 6472158"/>
              <a:gd name="connsiteX7" fmla="*/ 0 w 11914909"/>
              <a:gd name="connsiteY7" fmla="*/ 6472158 h 6472158"/>
              <a:gd name="connsiteX0-1" fmla="*/ 7947619 w 11914909"/>
              <a:gd name="connsiteY0-2" fmla="*/ 94129 h 6472158"/>
              <a:gd name="connsiteX1-3" fmla="*/ 7947619 w 11914909"/>
              <a:gd name="connsiteY1-4" fmla="*/ 0 h 6472158"/>
              <a:gd name="connsiteX2-5" fmla="*/ 11914909 w 11914909"/>
              <a:gd name="connsiteY2-6" fmla="*/ 0 h 6472158"/>
              <a:gd name="connsiteX3-7" fmla="*/ 11914909 w 11914909"/>
              <a:gd name="connsiteY3-8" fmla="*/ 6472158 h 6472158"/>
              <a:gd name="connsiteX4-9" fmla="*/ 0 w 11914909"/>
              <a:gd name="connsiteY4-10" fmla="*/ 6472158 h 6472158"/>
              <a:gd name="connsiteX5-11" fmla="*/ 0 w 11914909"/>
              <a:gd name="connsiteY5-12" fmla="*/ 0 h 6472158"/>
              <a:gd name="connsiteX6-13" fmla="*/ 3967290 w 11914909"/>
              <a:gd name="connsiteY6-14" fmla="*/ 0 h 6472158"/>
              <a:gd name="connsiteX7-15" fmla="*/ 4058730 w 11914909"/>
              <a:gd name="connsiteY7-16" fmla="*/ 185569 h 6472158"/>
              <a:gd name="connsiteX0-17" fmla="*/ 7947619 w 11914909"/>
              <a:gd name="connsiteY0-18" fmla="*/ 94129 h 6472158"/>
              <a:gd name="connsiteX1-19" fmla="*/ 7947619 w 11914909"/>
              <a:gd name="connsiteY1-20" fmla="*/ 0 h 6472158"/>
              <a:gd name="connsiteX2-21" fmla="*/ 11914909 w 11914909"/>
              <a:gd name="connsiteY2-22" fmla="*/ 0 h 6472158"/>
              <a:gd name="connsiteX3-23" fmla="*/ 11914909 w 11914909"/>
              <a:gd name="connsiteY3-24" fmla="*/ 6472158 h 6472158"/>
              <a:gd name="connsiteX4-25" fmla="*/ 0 w 11914909"/>
              <a:gd name="connsiteY4-26" fmla="*/ 6472158 h 6472158"/>
              <a:gd name="connsiteX5-27" fmla="*/ 0 w 11914909"/>
              <a:gd name="connsiteY5-28" fmla="*/ 0 h 6472158"/>
              <a:gd name="connsiteX6-29" fmla="*/ 3967290 w 11914909"/>
              <a:gd name="connsiteY6-30" fmla="*/ 0 h 6472158"/>
              <a:gd name="connsiteX0-31" fmla="*/ 7947619 w 11914909"/>
              <a:gd name="connsiteY0-32" fmla="*/ 0 h 6472158"/>
              <a:gd name="connsiteX1-33" fmla="*/ 11914909 w 11914909"/>
              <a:gd name="connsiteY1-34" fmla="*/ 0 h 6472158"/>
              <a:gd name="connsiteX2-35" fmla="*/ 11914909 w 11914909"/>
              <a:gd name="connsiteY2-36" fmla="*/ 6472158 h 6472158"/>
              <a:gd name="connsiteX3-37" fmla="*/ 0 w 11914909"/>
              <a:gd name="connsiteY3-38" fmla="*/ 6472158 h 6472158"/>
              <a:gd name="connsiteX4-39" fmla="*/ 0 w 11914909"/>
              <a:gd name="connsiteY4-40" fmla="*/ 0 h 6472158"/>
              <a:gd name="connsiteX5-41" fmla="*/ 3967290 w 11914909"/>
              <a:gd name="connsiteY5-42" fmla="*/ 0 h 647215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1914909" h="6472158">
                <a:moveTo>
                  <a:pt x="7947619" y="0"/>
                </a:moveTo>
                <a:lnTo>
                  <a:pt x="11914909" y="0"/>
                </a:lnTo>
                <a:lnTo>
                  <a:pt x="11914909" y="6472158"/>
                </a:lnTo>
                <a:lnTo>
                  <a:pt x="0" y="6472158"/>
                </a:lnTo>
                <a:lnTo>
                  <a:pt x="0" y="0"/>
                </a:lnTo>
                <a:lnTo>
                  <a:pt x="3967290" y="0"/>
                </a:lnTo>
              </a:path>
            </a:pathLst>
          </a:custGeom>
          <a:noFill/>
          <a:ln w="28575">
            <a:solidFill>
              <a:srgbClr val="96514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stretch>
            <a:fillRect/>
          </a:stretch>
        </p:blipFill>
        <p:spPr>
          <a:xfrm flipH="1">
            <a:off x="0" y="0"/>
            <a:ext cx="10287000" cy="6858000"/>
          </a:xfrm>
          <a:prstGeom prst="rect">
            <a:avLst/>
          </a:prstGeom>
        </p:spPr>
      </p:pic>
      <p:pic>
        <p:nvPicPr>
          <p:cNvPr id="3" name="图片 2"/>
          <p:cNvPicPr>
            <a:picLocks noChangeAspect="1"/>
          </p:cNvPicPr>
          <p:nvPr userDrawn="1"/>
        </p:nvPicPr>
        <p:blipFill rotWithShape="1">
          <a:blip r:embed="rId3" cstate="screen"/>
          <a:srcRect/>
          <a:stretch>
            <a:fillRect/>
          </a:stretch>
        </p:blipFill>
        <p:spPr>
          <a:xfrm flipH="1">
            <a:off x="6424549" y="0"/>
            <a:ext cx="5767450" cy="68580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EAE9E5"/>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3E4C78F-9479-45B0-B196-27992EF02B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BFD676-A5D9-4DCD-B35D-DDE1CEA5B41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E4C78F-9479-45B0-B196-27992EF02BD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BFD676-A5D9-4DCD-B35D-DDE1CEA5B41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4.xml"/><Relationship Id="rId2" Type="http://schemas.openxmlformats.org/officeDocument/2006/relationships/image" Target="../media/image7.jpeg"/><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4.xml"/><Relationship Id="rId2" Type="http://schemas.openxmlformats.org/officeDocument/2006/relationships/image" Target="../media/image8.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xml"/><Relationship Id="rId2" Type="http://schemas.openxmlformats.org/officeDocument/2006/relationships/image" Target="../media/image9.jpe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4.xml"/><Relationship Id="rId2" Type="http://schemas.openxmlformats.org/officeDocument/2006/relationships/image" Target="../media/image10.jpe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4.xml"/><Relationship Id="rId2" Type="http://schemas.openxmlformats.org/officeDocument/2006/relationships/image" Target="../media/image11.jpe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4.xml"/><Relationship Id="rId2" Type="http://schemas.openxmlformats.org/officeDocument/2006/relationships/image" Target="../media/image12.jpeg"/><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4.xml"/><Relationship Id="rId2" Type="http://schemas.openxmlformats.org/officeDocument/2006/relationships/image" Target="../media/image13.jpe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4.xml"/><Relationship Id="rId2" Type="http://schemas.openxmlformats.org/officeDocument/2006/relationships/image" Target="../media/image14.jpe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xml"/><Relationship Id="rId2" Type="http://schemas.openxmlformats.org/officeDocument/2006/relationships/image" Target="../media/image15.pn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16.jpeg"/><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4.xml"/><Relationship Id="rId2" Type="http://schemas.openxmlformats.org/officeDocument/2006/relationships/image" Target="../media/image17.jpeg"/><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xml"/><Relationship Id="rId2" Type="http://schemas.openxmlformats.org/officeDocument/2006/relationships/image" Target="../media/image18.jpeg"/><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4.xml"/><Relationship Id="rId2" Type="http://schemas.openxmlformats.org/officeDocument/2006/relationships/image" Target="../media/image19.jpeg"/><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4.xml"/><Relationship Id="rId2" Type="http://schemas.openxmlformats.org/officeDocument/2006/relationships/image" Target="../media/image20.jpeg"/><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4.xml"/><Relationship Id="rId2" Type="http://schemas.openxmlformats.org/officeDocument/2006/relationships/image" Target="../media/image21.jpeg"/><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4.xml"/><Relationship Id="rId2" Type="http://schemas.openxmlformats.org/officeDocument/2006/relationships/image" Target="../media/image22.jpeg"/><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4.xml"/><Relationship Id="rId2" Type="http://schemas.openxmlformats.org/officeDocument/2006/relationships/image" Target="../media/image23.jpeg"/><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4.xml"/><Relationship Id="rId2" Type="http://schemas.openxmlformats.org/officeDocument/2006/relationships/image" Target="../media/image24.jpeg"/><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4.xml"/><Relationship Id="rId2" Type="http://schemas.openxmlformats.org/officeDocument/2006/relationships/image" Target="../media/image25.png"/><Relationship Id="rId1" Type="http://schemas.openxmlformats.org/officeDocument/2006/relationships/image" Target="../media/image6.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4.xml"/><Relationship Id="rId2" Type="http://schemas.openxmlformats.org/officeDocument/2006/relationships/image" Target="../media/image26.jpeg"/><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4.xml"/><Relationship Id="rId2" Type="http://schemas.openxmlformats.org/officeDocument/2006/relationships/image" Target="../media/image27.jpeg"/><Relationship Id="rId1" Type="http://schemas.openxmlformats.org/officeDocument/2006/relationships/image" Target="../media/image6.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4.xml"/><Relationship Id="rId2" Type="http://schemas.openxmlformats.org/officeDocument/2006/relationships/image" Target="../media/image28.jpeg"/><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4.xml"/><Relationship Id="rId2" Type="http://schemas.openxmlformats.org/officeDocument/2006/relationships/image" Target="../media/image29.png"/><Relationship Id="rId1" Type="http://schemas.openxmlformats.org/officeDocument/2006/relationships/image" Target="../media/image6.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4.xml"/><Relationship Id="rId2" Type="http://schemas.openxmlformats.org/officeDocument/2006/relationships/image" Target="../media/image30.jpeg"/><Relationship Id="rId1" Type="http://schemas.openxmlformats.org/officeDocument/2006/relationships/image" Target="../media/image6.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4.xml"/><Relationship Id="rId2" Type="http://schemas.openxmlformats.org/officeDocument/2006/relationships/image" Target="../media/image31.jpeg"/><Relationship Id="rId1" Type="http://schemas.openxmlformats.org/officeDocument/2006/relationships/image" Target="../media/image6.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4.xml"/><Relationship Id="rId2" Type="http://schemas.openxmlformats.org/officeDocument/2006/relationships/image" Target="../media/image32.jpeg"/><Relationship Id="rId1" Type="http://schemas.openxmlformats.org/officeDocument/2006/relationships/image" Target="../media/image6.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4.xml"/><Relationship Id="rId2" Type="http://schemas.openxmlformats.org/officeDocument/2006/relationships/image" Target="../media/image33.jpeg"/><Relationship Id="rId1" Type="http://schemas.openxmlformats.org/officeDocument/2006/relationships/image" Target="../media/image6.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4.xml"/><Relationship Id="rId2" Type="http://schemas.openxmlformats.org/officeDocument/2006/relationships/image" Target="../media/image34.jpeg"/><Relationship Id="rId1" Type="http://schemas.openxmlformats.org/officeDocument/2006/relationships/image" Target="../media/image6.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4.xml"/><Relationship Id="rId2" Type="http://schemas.openxmlformats.org/officeDocument/2006/relationships/image" Target="../media/image35.jpeg"/><Relationship Id="rId1" Type="http://schemas.openxmlformats.org/officeDocument/2006/relationships/image" Target="../media/image6.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4.xml"/><Relationship Id="rId2" Type="http://schemas.openxmlformats.org/officeDocument/2006/relationships/image" Target="../media/image36.jpeg"/><Relationship Id="rId1" Type="http://schemas.openxmlformats.org/officeDocument/2006/relationships/image" Target="../media/image6.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4.xml"/><Relationship Id="rId2" Type="http://schemas.openxmlformats.org/officeDocument/2006/relationships/image" Target="../media/image37.jpeg"/><Relationship Id="rId1" Type="http://schemas.openxmlformats.org/officeDocument/2006/relationships/image" Target="../media/image6.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4.xml"/><Relationship Id="rId2" Type="http://schemas.openxmlformats.org/officeDocument/2006/relationships/image" Target="../media/image38.jpeg"/><Relationship Id="rId1" Type="http://schemas.openxmlformats.org/officeDocument/2006/relationships/image" Target="../media/image6.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4.xml"/><Relationship Id="rId2" Type="http://schemas.openxmlformats.org/officeDocument/2006/relationships/image" Target="../media/image39.png"/><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50975" y="1942465"/>
            <a:ext cx="9499429" cy="1014730"/>
            <a:chOff x="3023" y="2441"/>
            <a:chExt cx="14424" cy="1598"/>
          </a:xfrm>
        </p:grpSpPr>
        <p:sp>
          <p:nvSpPr>
            <p:cNvPr id="24" name="文本框 23"/>
            <p:cNvSpPr txBox="1"/>
            <p:nvPr/>
          </p:nvSpPr>
          <p:spPr>
            <a:xfrm>
              <a:off x="3865" y="2441"/>
              <a:ext cx="13582" cy="15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sz="6000" b="1" i="0" u="none" strike="noStrike" kern="1200" cap="none" spc="0" normalizeH="0" baseline="0" noProof="0" dirty="0" smtClean="0">
                  <a:ln>
                    <a:noFill/>
                  </a:ln>
                  <a:solidFill>
                    <a:prstClr val="black"/>
                  </a:solidFill>
                  <a:effectLst/>
                  <a:uLnTx/>
                  <a:uFillTx/>
                  <a:latin typeface="黑体" panose="02010609060101010101" charset="-122"/>
                  <a:ea typeface="黑体" panose="02010609060101010101" charset="-122"/>
                  <a:cs typeface="+mn-cs"/>
                </a:rPr>
                <a:t>初阳学院学术创新导师库</a:t>
              </a:r>
              <a:endParaRPr kumimoji="0" lang="zh-CN" sz="6000" b="1" i="0" u="none" strike="noStrike" kern="1200" cap="none" spc="0" normalizeH="0" baseline="0" noProof="0" dirty="0" smtClean="0">
                <a:ln>
                  <a:noFill/>
                </a:ln>
                <a:solidFill>
                  <a:prstClr val="black"/>
                </a:solidFill>
                <a:effectLst/>
                <a:uLnTx/>
                <a:uFillTx/>
                <a:latin typeface="黑体" panose="02010609060101010101" charset="-122"/>
                <a:ea typeface="黑体" panose="02010609060101010101" charset="-122"/>
                <a:cs typeface="+mn-cs"/>
              </a:endParaRPr>
            </a:p>
          </p:txBody>
        </p:sp>
        <p:sp>
          <p:nvSpPr>
            <p:cNvPr id="25" name="矩形 24"/>
            <p:cNvSpPr/>
            <p:nvPr/>
          </p:nvSpPr>
          <p:spPr>
            <a:xfrm>
              <a:off x="3023" y="2628"/>
              <a:ext cx="842" cy="93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556240" y="6355080"/>
            <a:ext cx="1525905" cy="326390"/>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522439" y="185591"/>
            <a:ext cx="2182495" cy="598170"/>
          </a:xfrm>
          <a:prstGeom prst="rect">
            <a:avLst/>
          </a:prstGeom>
        </p:spPr>
      </p:pic>
      <p:sp>
        <p:nvSpPr>
          <p:cNvPr id="3" name="文本框 2"/>
          <p:cNvSpPr txBox="1"/>
          <p:nvPr/>
        </p:nvSpPr>
        <p:spPr>
          <a:xfrm>
            <a:off x="3008630" y="3375025"/>
            <a:ext cx="6751955" cy="829945"/>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800" b="0" i="0" u="none" strike="noStrike" kern="1200" cap="none" spc="0" normalizeH="0" baseline="0" noProof="0" dirty="0">
                <a:ln>
                  <a:noFill/>
                </a:ln>
                <a:solidFill>
                  <a:prstClr val="black"/>
                </a:solidFill>
                <a:effectLst/>
                <a:uLnTx/>
                <a:uFillTx/>
                <a:latin typeface="华文仿宋" panose="02010600040101010101" charset="-122"/>
                <a:ea typeface="华文仿宋" panose="02010600040101010101" charset="-122"/>
                <a:cs typeface="+mn-cs"/>
              </a:rPr>
              <a:t>物理学专业</a:t>
            </a:r>
            <a:endParaRPr kumimoji="0" lang="zh-CN" altLang="en-US" sz="4800" b="0" i="0" u="none" strike="noStrike" kern="1200" cap="none" spc="0" normalizeH="0" baseline="0" noProof="0" dirty="0">
              <a:ln>
                <a:noFill/>
              </a:ln>
              <a:solidFill>
                <a:prstClr val="black"/>
              </a:solidFill>
              <a:effectLst/>
              <a:uLnTx/>
              <a:uFillTx/>
              <a:latin typeface="华文仿宋" panose="02010600040101010101" charset="-122"/>
              <a:ea typeface="华文仿宋" panose="02010600040101010101" charset="-122"/>
              <a:cs typeface="+mn-cs"/>
            </a:endParaRPr>
          </a:p>
        </p:txBody>
      </p:sp>
      <p:sp>
        <p:nvSpPr>
          <p:cNvPr id="5" name="文本框 4"/>
          <p:cNvSpPr txBox="1"/>
          <p:nvPr/>
        </p:nvSpPr>
        <p:spPr>
          <a:xfrm>
            <a:off x="6555740" y="6224905"/>
            <a:ext cx="4000500" cy="337185"/>
          </a:xfrm>
          <a:prstGeom prst="rect">
            <a:avLst/>
          </a:prstGeom>
          <a:noFill/>
        </p:spPr>
        <p:txBody>
          <a:bodyPr wrap="square" rtlCol="0">
            <a:spAutoFit/>
          </a:bodyPr>
          <a:p>
            <a:pPr marL="0" marR="0" lvl="0" indent="0" algn="r" defTabSz="914400" rtl="0" eaLnBrk="1" fontAlgn="auto" latinLnBrk="0" hangingPunct="1">
              <a:lnSpc>
                <a:spcPct val="100000"/>
              </a:lnSpc>
              <a:spcBef>
                <a:spcPts val="0"/>
              </a:spcBef>
              <a:spcAft>
                <a:spcPts val="0"/>
              </a:spcAft>
              <a:buClrTx/>
              <a:buSzTx/>
              <a:buFontTx/>
              <a:buNone/>
              <a:defRPr/>
            </a:pPr>
            <a:r>
              <a:rPr kumimoji="0" lang="zh-CN"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rPr>
              <a:t>更新时间：</a:t>
            </a:r>
            <a:r>
              <a:rPr kumimoji="0" lang="en-US" altLang="zh-CN"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rPr>
              <a:t>2023</a:t>
            </a:r>
            <a:r>
              <a:rPr kumimoji="0" lang="zh-CN" altLang="en-US"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rPr>
              <a:t>年</a:t>
            </a:r>
            <a:r>
              <a:rPr kumimoji="0" lang="en-US" altLang="zh-CN"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rPr>
              <a:t>10</a:t>
            </a:r>
            <a:r>
              <a:rPr kumimoji="0" lang="zh-CN" altLang="en-US"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rPr>
              <a:t>月</a:t>
            </a:r>
            <a:endParaRPr kumimoji="0" lang="zh-CN" altLang="en-US"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184785" y="6224905"/>
            <a:ext cx="1643380" cy="33718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rPr>
              <a:t>按姓氏拼音排序</a:t>
            </a:r>
            <a:endParaRPr kumimoji="0" lang="zh-CN" altLang="en-US" sz="1600" b="0" i="0" u="none" strike="noStrike" kern="1200" cap="none" spc="0" normalizeH="0" baseline="0" noProof="0" dirty="0">
              <a:ln>
                <a:noFill/>
              </a:ln>
              <a:solidFill>
                <a:prstClr val="black"/>
              </a:solidFill>
              <a:effectLst/>
              <a:uLnTx/>
              <a:uFillTx/>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3913865"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陈丽娜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45615"/>
            <a:ext cx="6218555" cy="4489450"/>
          </a:xfrm>
          <a:prstGeom prst="rect">
            <a:avLst/>
          </a:prstGeom>
        </p:spPr>
        <p:txBody>
          <a:bodyPr wrap="square" lIns="91440" tIns="45720" rIns="91440" bIns="4572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lang="zh-CN" altLang="en-US" sz="20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物电</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学院硕士生导师，博士毕业于华东师范大学，清华大学</a:t>
            </a:r>
            <a:r>
              <a:rPr lang="zh-CN" altLang="en-US" sz="2000" dirty="0">
                <a:solidFill>
                  <a:prstClr val="black"/>
                </a:solidFill>
                <a:latin typeface="宋体" panose="02010600030101010101" pitchFamily="2" charset="-122"/>
                <a:ea typeface="宋体" panose="02010600030101010101" pitchFamily="2" charset="-122"/>
                <a:sym typeface="+mn-ea"/>
              </a:rPr>
              <a:t>博士后，</a:t>
            </a:r>
            <a:r>
              <a:rPr lang="zh-CN" altLang="zh-CN" sz="2000" dirty="0">
                <a:solidFill>
                  <a:prstClr val="black"/>
                </a:solidFill>
                <a:latin typeface="宋体" panose="02010600030101010101" pitchFamily="2" charset="-122"/>
                <a:ea typeface="宋体" panose="02010600030101010101" pitchFamily="2" charset="-122"/>
              </a:rPr>
              <a:t>新南威尔士大学访问学者。省一流建设专业负责人，金华市</a:t>
            </a:r>
            <a:r>
              <a:rPr lang="en-US" altLang="zh-CN" sz="2000" dirty="0">
                <a:solidFill>
                  <a:prstClr val="black"/>
                </a:solidFill>
                <a:latin typeface="宋体" panose="02010600030101010101" pitchFamily="2" charset="-122"/>
                <a:ea typeface="宋体" panose="02010600030101010101" pitchFamily="2" charset="-122"/>
              </a:rPr>
              <a:t>321</a:t>
            </a:r>
            <a:r>
              <a:rPr lang="zh-CN" altLang="zh-CN" sz="2000" dirty="0">
                <a:solidFill>
                  <a:prstClr val="black"/>
                </a:solidFill>
                <a:latin typeface="宋体" panose="02010600030101010101" pitchFamily="2" charset="-122"/>
                <a:ea typeface="宋体" panose="02010600030101010101" pitchFamily="2" charset="-122"/>
              </a:rPr>
              <a:t>工程人才，浙江师范大学优秀中青年骨干教师，金华市信息化促进会专家。主要从事移动通信、智能物联网等方面的研究，主持国家自然科学基金项目</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项，作为主要参与人参与国家自然科学基金项目</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项，主持省部级项目</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项，主持和参加其它各类科研项目</a:t>
            </a:r>
            <a:r>
              <a:rPr lang="en-US" altLang="zh-CN" sz="2000" dirty="0">
                <a:solidFill>
                  <a:prstClr val="black"/>
                </a:solidFill>
                <a:latin typeface="宋体" panose="02010600030101010101" pitchFamily="2" charset="-122"/>
                <a:ea typeface="宋体" panose="02010600030101010101" pitchFamily="2" charset="-122"/>
              </a:rPr>
              <a:t>10</a:t>
            </a:r>
            <a:r>
              <a:rPr lang="zh-CN" altLang="zh-CN" sz="2000" dirty="0">
                <a:solidFill>
                  <a:prstClr val="black"/>
                </a:solidFill>
                <a:latin typeface="宋体" panose="02010600030101010101" pitchFamily="2" charset="-122"/>
                <a:ea typeface="宋体" panose="02010600030101010101" pitchFamily="2" charset="-122"/>
              </a:rPr>
              <a:t>余项，在专业领域发表高质量科技论文</a:t>
            </a:r>
            <a:r>
              <a:rPr lang="en-US" altLang="zh-CN" sz="2000" dirty="0">
                <a:solidFill>
                  <a:prstClr val="black"/>
                </a:solidFill>
                <a:latin typeface="宋体" panose="02010600030101010101" pitchFamily="2" charset="-122"/>
                <a:ea typeface="宋体" panose="02010600030101010101" pitchFamily="2" charset="-122"/>
              </a:rPr>
              <a:t>10</a:t>
            </a:r>
            <a:r>
              <a:rPr lang="zh-CN" altLang="zh-CN" sz="2000" dirty="0">
                <a:solidFill>
                  <a:prstClr val="black"/>
                </a:solidFill>
                <a:latin typeface="宋体" panose="02010600030101010101" pitchFamily="2" charset="-122"/>
                <a:ea typeface="宋体" panose="02010600030101010101" pitchFamily="2" charset="-122"/>
              </a:rPr>
              <a:t>余篇。浙江省一流本科课程建设负责人，主持各级教学改革项目10余项，</a:t>
            </a:r>
            <a:r>
              <a:rPr lang="zh-CN" altLang="zh-CN" sz="2000" dirty="0">
                <a:solidFill>
                  <a:prstClr val="black"/>
                </a:solidFill>
                <a:latin typeface="宋体" panose="02010600030101010101" pitchFamily="2" charset="-122"/>
                <a:ea typeface="宋体" panose="02010600030101010101" pitchFamily="2" charset="-122"/>
                <a:sym typeface="+mn-ea"/>
              </a:rPr>
              <a:t>发表教学改革论文</a:t>
            </a:r>
            <a:r>
              <a:rPr lang="en-US" altLang="zh-CN" sz="2000" dirty="0">
                <a:solidFill>
                  <a:prstClr val="black"/>
                </a:solidFill>
                <a:latin typeface="宋体" panose="02010600030101010101" pitchFamily="2" charset="-122"/>
                <a:ea typeface="宋体" panose="02010600030101010101" pitchFamily="2" charset="-122"/>
                <a:sym typeface="+mn-ea"/>
              </a:rPr>
              <a:t>10</a:t>
            </a:r>
            <a:r>
              <a:rPr lang="zh-CN" altLang="zh-CN" sz="2000" dirty="0">
                <a:solidFill>
                  <a:prstClr val="black"/>
                </a:solidFill>
                <a:latin typeface="宋体" panose="02010600030101010101" pitchFamily="2" charset="-122"/>
                <a:ea typeface="宋体" panose="02010600030101010101" pitchFamily="2" charset="-122"/>
                <a:sym typeface="+mn-ea"/>
              </a:rPr>
              <a:t>余篇。主讲通信原理、物联网技术、随机信号分析等课程，获浙江省“互联网</a:t>
            </a:r>
            <a:r>
              <a:rPr lang="en-US" altLang="zh-CN" sz="2000" dirty="0">
                <a:solidFill>
                  <a:prstClr val="black"/>
                </a:solidFill>
                <a:latin typeface="宋体" panose="02010600030101010101" pitchFamily="2" charset="-122"/>
                <a:ea typeface="宋体" panose="02010600030101010101" pitchFamily="2" charset="-122"/>
                <a:sym typeface="+mn-ea"/>
              </a:rPr>
              <a:t>+</a:t>
            </a:r>
            <a:r>
              <a:rPr lang="zh-CN" altLang="zh-CN" sz="2000" dirty="0">
                <a:solidFill>
                  <a:prstClr val="black"/>
                </a:solidFill>
                <a:latin typeface="宋体" panose="02010600030101010101" pitchFamily="2" charset="-122"/>
                <a:ea typeface="宋体" panose="02010600030101010101" pitchFamily="2" charset="-122"/>
                <a:sym typeface="+mn-ea"/>
              </a:rPr>
              <a:t>教学”优秀案例二等奖，获浙江师范大学首届教师教学创新大赛一等奖，获浙江师范大学首届课程思政教学大赛二等奖</a:t>
            </a:r>
            <a:r>
              <a:rPr lang="zh-CN" altLang="en-US" sz="2000" dirty="0">
                <a:solidFill>
                  <a:prstClr val="black"/>
                </a:solidFill>
                <a:latin typeface="宋体" panose="02010600030101010101" pitchFamily="2" charset="-122"/>
                <a:ea typeface="宋体" panose="02010600030101010101" pitchFamily="2" charset="-122"/>
                <a:sym typeface="+mn-ea"/>
              </a:rPr>
              <a:t>。</a:t>
            </a:r>
            <a:endParaRPr lang="en-US" altLang="zh-CN" sz="2000" dirty="0">
              <a:solidFill>
                <a:prstClr val="black"/>
              </a:solidFill>
              <a:latin typeface="宋体" panose="02010600030101010101" pitchFamily="2" charset="-122"/>
              <a:ea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2000" dirty="0">
                <a:solidFill>
                  <a:prstClr val="black"/>
                </a:solidFill>
                <a:latin typeface="宋体" panose="02010600030101010101" pitchFamily="2" charset="-122"/>
                <a:ea typeface="宋体" panose="02010600030101010101" pitchFamily="2" charset="-122"/>
                <a:sym typeface="+mn-ea"/>
              </a:rPr>
              <a:t>    </a:t>
            </a:r>
            <a:r>
              <a:rPr lang="zh-CN" altLang="zh-CN" sz="2000" dirty="0">
                <a:solidFill>
                  <a:prstClr val="black"/>
                </a:solidFill>
                <a:latin typeface="宋体" panose="02010600030101010101" pitchFamily="2" charset="-122"/>
                <a:ea typeface="宋体" panose="02010600030101010101" pitchFamily="2" charset="-122"/>
                <a:sym typeface="+mn-ea"/>
              </a:rPr>
              <a:t>期待与有理想、踏实、上改、虚心的同学合作。</a:t>
            </a:r>
            <a:endParaRPr lang="zh-CN"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235011"/>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396545"/>
            <a:ext cx="3850810"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智能物联网、大数据</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4779" t="16054" r="12713" b="15782"/>
          <a:stretch>
            <a:fillRect/>
          </a:stretch>
        </p:blipFill>
        <p:spPr>
          <a:xfrm rot="5400000">
            <a:off x="7694930" y="1177290"/>
            <a:ext cx="3707765" cy="3609340"/>
          </a:xfrm>
          <a:prstGeom prst="rect">
            <a:avLst/>
          </a:prstGeom>
        </p:spPr>
      </p:pic>
      <p:sp>
        <p:nvSpPr>
          <p:cNvPr id="6" name="文本框 5"/>
          <p:cNvSpPr txBox="1"/>
          <p:nvPr/>
        </p:nvSpPr>
        <p:spPr>
          <a:xfrm>
            <a:off x="1149985" y="6092825"/>
            <a:ext cx="9892665" cy="706755"/>
          </a:xfrm>
          <a:prstGeom prst="rect">
            <a:avLst/>
          </a:prstGeom>
          <a:noFill/>
        </p:spPr>
        <p:txBody>
          <a:bodyPr wrap="square" rtlCol="0">
            <a:spAutoFit/>
          </a:bodyPr>
          <a:lstStyle/>
          <a:p>
            <a:endParaRPr lang="zh-CN" altLang="zh-CN" sz="2000" dirty="0">
              <a:solidFill>
                <a:prstClr val="black"/>
              </a:solidFill>
              <a:latin typeface="宋体" panose="02010600030101010101" pitchFamily="2" charset="-122"/>
              <a:ea typeface="宋体" panose="02010600030101010101" pitchFamily="2" charset="-122"/>
            </a:endParaRPr>
          </a:p>
          <a:p>
            <a:endParaRPr lang="zh-CN" altLang="en-US" sz="2000" dirty="0">
              <a:solidFill>
                <a:prstClr val="black"/>
              </a:solidFill>
              <a:latin typeface="宋体" panose="02010600030101010101" pitchFamily="2" charset="-122"/>
              <a:ea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陈赵江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615" y="1733550"/>
            <a:ext cx="6396355" cy="3469640"/>
          </a:xfrm>
          <a:prstGeom prst="rect">
            <a:avLst/>
          </a:prstGeom>
        </p:spPr>
        <p:txBody>
          <a:bodyPr wrap="square" lIns="91440" tIns="45720" rIns="91440" bIns="45720">
            <a:noAutofit/>
          </a:bodyPr>
          <a:lstStyle/>
          <a:p>
            <a:pPr algn="just"/>
            <a:r>
              <a:rPr lang="zh-CN" altLang="en-US" sz="1900" dirty="0">
                <a:solidFill>
                  <a:prstClr val="black"/>
                </a:solidFill>
                <a:latin typeface="宋体" panose="02010600030101010101" pitchFamily="2" charset="-122"/>
                <a:ea typeface="宋体" panose="02010600030101010101" pitchFamily="2" charset="-122"/>
                <a:sym typeface="+mn-ea"/>
              </a:rPr>
              <a:t>    物电学院硕士生导师，博士毕业于南京</a:t>
            </a:r>
            <a:r>
              <a:rPr lang="zh-CN" altLang="en-US" sz="1900" dirty="0">
                <a:solidFill>
                  <a:prstClr val="black"/>
                </a:solidFill>
                <a:latin typeface="宋体" panose="02010600030101010101" pitchFamily="2" charset="-122"/>
                <a:ea typeface="宋体" panose="02010600030101010101" pitchFamily="2" charset="-122"/>
              </a:rPr>
              <a:t>大学。</a:t>
            </a:r>
            <a:r>
              <a:rPr lang="zh-CN" altLang="zh-CN" sz="1900" dirty="0">
                <a:solidFill>
                  <a:prstClr val="black"/>
                </a:solidFill>
                <a:latin typeface="宋体" panose="02010600030101010101" pitchFamily="2" charset="-122"/>
                <a:ea typeface="宋体" panose="02010600030101010101" pitchFamily="2" charset="-122"/>
              </a:rPr>
              <a:t>现为浙江师范大学物理与电子信息工程学院物理系教师、浙江省声学学会理事、浙江省一流课程负责人、入选浙江师范大学</a:t>
            </a:r>
            <a:r>
              <a:rPr lang="en-US" altLang="zh-CN"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学术名师培育计划</a:t>
            </a:r>
            <a:r>
              <a:rPr lang="en-US" altLang="zh-CN"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主要从事超声和光声学、压电铁电材料表征和应用、声学超材料的研究工作。承担本科生《力学》、《声学基础》和《大学物理》等课程的教学工作，承担研究生《声学换能器》等课程的教学工作。已在国内外主要学术期刊如</a:t>
            </a:r>
            <a:r>
              <a:rPr lang="en-US" altLang="zh-CN" sz="1900" dirty="0">
                <a:solidFill>
                  <a:prstClr val="black"/>
                </a:solidFill>
                <a:latin typeface="宋体" panose="02010600030101010101" pitchFamily="2" charset="-122"/>
                <a:ea typeface="宋体" panose="02010600030101010101" pitchFamily="2" charset="-122"/>
              </a:rPr>
              <a:t>Applied Physics Letters</a:t>
            </a:r>
            <a:r>
              <a:rPr lang="zh-CN" altLang="zh-CN" sz="1900" dirty="0">
                <a:solidFill>
                  <a:prstClr val="black"/>
                </a:solidFill>
                <a:latin typeface="宋体" panose="02010600030101010101" pitchFamily="2" charset="-122"/>
                <a:ea typeface="宋体" panose="02010600030101010101" pitchFamily="2" charset="-122"/>
              </a:rPr>
              <a:t>和</a:t>
            </a:r>
            <a:r>
              <a:rPr lang="en-US" altLang="zh-CN" sz="1900" dirty="0">
                <a:solidFill>
                  <a:prstClr val="black"/>
                </a:solidFill>
                <a:latin typeface="宋体" panose="02010600030101010101" pitchFamily="2" charset="-122"/>
                <a:ea typeface="宋体" panose="02010600030101010101" pitchFamily="2" charset="-122"/>
              </a:rPr>
              <a:t>Journal of Applied Physics</a:t>
            </a:r>
            <a:r>
              <a:rPr lang="zh-CN" altLang="zh-CN" sz="1900" dirty="0">
                <a:solidFill>
                  <a:prstClr val="black"/>
                </a:solidFill>
                <a:latin typeface="宋体" panose="02010600030101010101" pitchFamily="2" charset="-122"/>
                <a:ea typeface="宋体" panose="02010600030101010101" pitchFamily="2" charset="-122"/>
              </a:rPr>
              <a:t>等发表学术论文近</a:t>
            </a:r>
            <a:r>
              <a:rPr lang="en-US" altLang="zh-CN" sz="1900" dirty="0">
                <a:solidFill>
                  <a:prstClr val="black"/>
                </a:solidFill>
                <a:latin typeface="宋体" panose="02010600030101010101" pitchFamily="2" charset="-122"/>
                <a:ea typeface="宋体" panose="02010600030101010101" pitchFamily="2" charset="-122"/>
                <a:sym typeface="+mn-ea"/>
              </a:rPr>
              <a:t>60</a:t>
            </a:r>
            <a:r>
              <a:rPr lang="zh-CN" altLang="zh-CN" sz="1900" dirty="0">
                <a:solidFill>
                  <a:prstClr val="black"/>
                </a:solidFill>
                <a:latin typeface="宋体" panose="02010600030101010101" pitchFamily="2" charset="-122"/>
                <a:ea typeface="宋体" panose="02010600030101010101" pitchFamily="2" charset="-122"/>
                <a:sym typeface="+mn-ea"/>
              </a:rPr>
              <a:t>篇，获发明和实用专利等近</a:t>
            </a:r>
            <a:r>
              <a:rPr lang="en-US" altLang="zh-CN" sz="1900" dirty="0">
                <a:solidFill>
                  <a:prstClr val="black"/>
                </a:solidFill>
                <a:latin typeface="宋体" panose="02010600030101010101" pitchFamily="2" charset="-122"/>
                <a:ea typeface="宋体" panose="02010600030101010101" pitchFamily="2" charset="-122"/>
                <a:sym typeface="+mn-ea"/>
              </a:rPr>
              <a:t>20</a:t>
            </a:r>
            <a:r>
              <a:rPr lang="zh-CN" altLang="zh-CN" sz="1900" dirty="0">
                <a:solidFill>
                  <a:prstClr val="black"/>
                </a:solidFill>
                <a:latin typeface="宋体" panose="02010600030101010101" pitchFamily="2" charset="-122"/>
                <a:ea typeface="宋体" panose="02010600030101010101" pitchFamily="2" charset="-122"/>
                <a:sym typeface="+mn-ea"/>
              </a:rPr>
              <a:t>项，主持和参与国家自然科学基金课题和省部级课题多项。</a:t>
            </a:r>
            <a:r>
              <a:rPr lang="en-US" altLang="zh-CN" sz="1900" dirty="0">
                <a:solidFill>
                  <a:prstClr val="black"/>
                </a:solidFill>
                <a:latin typeface="宋体" panose="02010600030101010101" pitchFamily="2" charset="-122"/>
                <a:ea typeface="宋体" panose="02010600030101010101" pitchFamily="2" charset="-122"/>
                <a:sym typeface="+mn-ea"/>
              </a:rPr>
              <a:t>2015-2017</a:t>
            </a:r>
            <a:r>
              <a:rPr lang="zh-CN" altLang="zh-CN" sz="1900" dirty="0">
                <a:solidFill>
                  <a:prstClr val="black"/>
                </a:solidFill>
                <a:latin typeface="宋体" panose="02010600030101010101" pitchFamily="2" charset="-122"/>
                <a:ea typeface="宋体" panose="02010600030101010101" pitchFamily="2" charset="-122"/>
                <a:sym typeface="+mn-ea"/>
              </a:rPr>
              <a:t>期间受国家留学基金委</a:t>
            </a:r>
            <a:r>
              <a:rPr lang="zh-CN" altLang="zh-CN" sz="1900" dirty="0">
                <a:solidFill>
                  <a:prstClr val="black"/>
                </a:solidFill>
                <a:latin typeface="宋体" panose="02010600030101010101" pitchFamily="2" charset="-122"/>
                <a:ea typeface="宋体" panose="02010600030101010101" pitchFamily="2" charset="-122"/>
                <a:sym typeface="+mn-ea"/>
              </a:rPr>
              <a:t>全额资助</a:t>
            </a:r>
            <a:r>
              <a:rPr lang="zh-CN" altLang="zh-CN" sz="1900" dirty="0">
                <a:solidFill>
                  <a:prstClr val="black"/>
                </a:solidFill>
                <a:latin typeface="宋体" panose="02010600030101010101" pitchFamily="2" charset="-122"/>
                <a:ea typeface="宋体" panose="02010600030101010101" pitchFamily="2" charset="-122"/>
                <a:sym typeface="+mn-ea"/>
              </a:rPr>
              <a:t>在美国宾夕法尼亚州立大学材料研究所做访问研究。</a:t>
            </a:r>
            <a:endParaRPr lang="en-US" altLang="zh-CN" sz="1900" dirty="0">
              <a:solidFill>
                <a:prstClr val="black"/>
              </a:solidFill>
              <a:latin typeface="宋体" panose="02010600030101010101" pitchFamily="2" charset="-122"/>
              <a:ea typeface="宋体" panose="02010600030101010101" pitchFamily="2" charset="-122"/>
            </a:endParaRPr>
          </a:p>
          <a:p>
            <a:pPr algn="just"/>
            <a:endParaRPr lang="en-US"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声学材料与器件</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8" name="文本框 7"/>
          <p:cNvSpPr txBox="1"/>
          <p:nvPr/>
        </p:nvSpPr>
        <p:spPr>
          <a:xfrm>
            <a:off x="1110615" y="5422265"/>
            <a:ext cx="10243820" cy="675640"/>
          </a:xfrm>
          <a:prstGeom prst="rect">
            <a:avLst/>
          </a:prstGeom>
          <a:noFill/>
        </p:spPr>
        <p:txBody>
          <a:bodyPr wrap="square" rtlCol="0">
            <a:spAutoFit/>
          </a:bodyPr>
          <a:lstStyle/>
          <a:p>
            <a:r>
              <a:rPr lang="en-US" altLang="zh-CN" sz="1900" dirty="0">
                <a:solidFill>
                  <a:prstClr val="black"/>
                </a:solidFill>
                <a:latin typeface="宋体" panose="02010600030101010101" pitchFamily="2" charset="-122"/>
                <a:ea typeface="宋体" panose="02010600030101010101" pitchFamily="2" charset="-122"/>
              </a:rPr>
              <a:t>    </a:t>
            </a:r>
            <a:r>
              <a:rPr lang="zh-CN" altLang="zh-CN" sz="1900" dirty="0">
                <a:solidFill>
                  <a:prstClr val="black"/>
                </a:solidFill>
                <a:latin typeface="宋体" panose="02010600030101010101" pitchFamily="2" charset="-122"/>
                <a:ea typeface="宋体" panose="02010600030101010101" pitchFamily="2" charset="-122"/>
              </a:rPr>
              <a:t>欢迎具有刻苦钻研精神、对科研和进一步深造感兴趣的同学加入课题组参与理论或实验研究工作。</a:t>
            </a:r>
            <a:endParaRPr lang="zh-CN" altLang="en-US" sz="1900" dirty="0">
              <a:solidFill>
                <a:prstClr val="black"/>
              </a:solidFill>
              <a:latin typeface="宋体" panose="02010600030101010101" pitchFamily="2" charset="-122"/>
              <a:ea typeface="宋体" panose="02010600030101010101" pitchFamily="2" charset="-122"/>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1232" t="2043" r="1232" b="2172"/>
          <a:stretch>
            <a:fillRect/>
          </a:stretch>
        </p:blipFill>
        <p:spPr>
          <a:xfrm>
            <a:off x="8316595" y="1223010"/>
            <a:ext cx="3037205" cy="3683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84489" y="831154"/>
            <a:ext cx="391386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池丹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讲师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237615" y="2083435"/>
            <a:ext cx="5629275" cy="3469640"/>
          </a:xfrm>
          <a:prstGeom prst="rect">
            <a:avLst/>
          </a:prstGeom>
        </p:spPr>
        <p:txBody>
          <a:bodyPr wrap="square" lIns="91440" tIns="45720" rIns="91440" bIns="4572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lang="zh-CN" altLang="en-US" sz="20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物电</a:t>
            </a:r>
            <a:r>
              <a:rPr lang="zh-CN" altLang="en-US" sz="2000" dirty="0">
                <a:solidFill>
                  <a:prstClr val="black"/>
                </a:solidFill>
                <a:latin typeface="宋体" panose="02010600030101010101" pitchFamily="2" charset="-122"/>
                <a:ea typeface="宋体" panose="02010600030101010101" pitchFamily="2" charset="-122"/>
                <a:sym typeface="+mn-ea"/>
              </a:rPr>
              <a:t>学院硕士生导师，</a:t>
            </a:r>
            <a:r>
              <a:rPr lang="zh-CN" altLang="zh-CN" sz="2000" dirty="0">
                <a:solidFill>
                  <a:prstClr val="black"/>
                </a:solidFill>
                <a:latin typeface="宋体" panose="02010600030101010101" pitchFamily="2" charset="-122"/>
                <a:ea typeface="宋体" panose="02010600030101010101" pitchFamily="2" charset="-122"/>
              </a:rPr>
              <a:t>本科毕业于四川大学</a:t>
            </a:r>
            <a:r>
              <a:rPr lang="zh-CN" altLang="en-US" sz="2000" dirty="0">
                <a:solidFill>
                  <a:prstClr val="black"/>
                </a:solidFill>
                <a:latin typeface="宋体" panose="02010600030101010101" pitchFamily="2" charset="-122"/>
                <a:ea typeface="宋体" panose="02010600030101010101" pitchFamily="2" charset="-122"/>
              </a:rPr>
              <a:t>，</a:t>
            </a:r>
            <a:r>
              <a:rPr lang="zh-CN" altLang="en-US" sz="2000" dirty="0">
                <a:solidFill>
                  <a:prstClr val="black"/>
                </a:solidFill>
                <a:latin typeface="宋体" panose="02010600030101010101" pitchFamily="2" charset="-122"/>
                <a:ea typeface="宋体" panose="02010600030101010101" pitchFamily="2" charset="-122"/>
                <a:sym typeface="+mn-ea"/>
              </a:rPr>
              <a:t>博士毕业于中国科学院半导体研究所。</a:t>
            </a:r>
            <a:r>
              <a:rPr lang="zh-CN" altLang="zh-CN" sz="2000" dirty="0">
                <a:solidFill>
                  <a:prstClr val="black"/>
                </a:solidFill>
                <a:latin typeface="宋体" panose="02010600030101010101" pitchFamily="2" charset="-122"/>
                <a:ea typeface="宋体" panose="02010600030101010101" pitchFamily="2" charset="-122"/>
              </a:rPr>
              <a:t>已在</a:t>
            </a:r>
            <a:r>
              <a:rPr lang="en-US" altLang="zh-CN" sz="2000" dirty="0">
                <a:solidFill>
                  <a:prstClr val="black"/>
                </a:solidFill>
                <a:latin typeface="宋体" panose="02010600030101010101" pitchFamily="2" charset="-122"/>
                <a:ea typeface="宋体" panose="02010600030101010101" pitchFamily="2" charset="-122"/>
              </a:rPr>
              <a:t>Advanced Functional Materials</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Solar RRL</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Nanoscale</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Journal of Materials Chemistry C</a:t>
            </a:r>
            <a:r>
              <a:rPr lang="zh-CN" altLang="zh-CN" sz="2000" dirty="0">
                <a:solidFill>
                  <a:prstClr val="black"/>
                </a:solidFill>
                <a:latin typeface="宋体" panose="02010600030101010101" pitchFamily="2" charset="-122"/>
                <a:ea typeface="宋体" panose="02010600030101010101" pitchFamily="2" charset="-122"/>
              </a:rPr>
              <a:t>等杂志上发表学术论文</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余篇，发明专利</a:t>
            </a:r>
            <a:r>
              <a:rPr lang="en-US" altLang="zh-CN" sz="2000" dirty="0">
                <a:solidFill>
                  <a:prstClr val="black"/>
                </a:solidFill>
                <a:latin typeface="宋体" panose="02010600030101010101" pitchFamily="2" charset="-122"/>
                <a:ea typeface="宋体" panose="02010600030101010101" pitchFamily="2" charset="-122"/>
              </a:rPr>
              <a:t>8</a:t>
            </a:r>
            <a:r>
              <a:rPr lang="zh-CN" altLang="zh-CN" sz="2000" dirty="0">
                <a:solidFill>
                  <a:prstClr val="black"/>
                </a:solidFill>
                <a:latin typeface="宋体" panose="02010600030101010101" pitchFamily="2" charset="-122"/>
                <a:ea typeface="宋体" panose="02010600030101010101" pitchFamily="2" charset="-122"/>
              </a:rPr>
              <a:t>项，作为负责人主持科研项目</a:t>
            </a:r>
            <a:r>
              <a:rPr lang="en-US" altLang="zh-CN" sz="2000" dirty="0">
                <a:solidFill>
                  <a:prstClr val="black"/>
                </a:solidFill>
                <a:latin typeface="宋体" panose="02010600030101010101" pitchFamily="2" charset="-122"/>
                <a:ea typeface="宋体" panose="02010600030101010101" pitchFamily="2" charset="-122"/>
              </a:rPr>
              <a:t>4</a:t>
            </a:r>
            <a:r>
              <a:rPr lang="zh-CN" altLang="zh-CN" sz="2000" dirty="0">
                <a:solidFill>
                  <a:prstClr val="black"/>
                </a:solidFill>
                <a:latin typeface="宋体" panose="02010600030101010101" pitchFamily="2" charset="-122"/>
                <a:ea typeface="宋体" panose="02010600030101010101" pitchFamily="2" charset="-122"/>
              </a:rPr>
              <a:t>项，参与浙江省重点研发计划</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a:t>
            </a:r>
            <a:endParaRPr lang="en-US" altLang="zh-CN" sz="2000" dirty="0">
              <a:solidFill>
                <a:prstClr val="black"/>
              </a:solidFill>
              <a:latin typeface="宋体" panose="02010600030101010101" pitchFamily="2" charset="-122"/>
              <a:ea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长期从事有机及钙钛矿太阳能电池研究工作，近几年的工作主要集中在探索窄带隙和宽带隙钙钛矿太阳电池制备工艺，研发全钙钛矿和钙钛矿</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396545"/>
            <a:ext cx="3850810"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钙钛矿太阳能电池</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237615" y="5179060"/>
            <a:ext cx="9669145" cy="753110"/>
          </a:xfrm>
          <a:prstGeom prst="rect">
            <a:avLst/>
          </a:prstGeom>
          <a:noFill/>
        </p:spPr>
        <p:txBody>
          <a:bodyPr wrap="square" rtlCol="0">
            <a:noAutofit/>
          </a:bodyPr>
          <a:lstStyle/>
          <a:p>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硅叠层太阳能电池中间层制备工艺。</a:t>
            </a:r>
            <a:endParaRPr lang="en-US" altLang="zh-CN" sz="2000" dirty="0">
              <a:solidFill>
                <a:prstClr val="black"/>
              </a:solidFill>
              <a:latin typeface="宋体" panose="02010600030101010101" pitchFamily="2" charset="-122"/>
              <a:ea typeface="宋体" panose="02010600030101010101" pitchFamily="2" charset="-122"/>
            </a:endParaRPr>
          </a:p>
          <a:p>
            <a:pPr algn="just"/>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2000" dirty="0">
                <a:solidFill>
                  <a:prstClr val="black"/>
                </a:solidFill>
                <a:latin typeface="宋体" panose="02010600030101010101" pitchFamily="2" charset="-122"/>
                <a:ea typeface="宋体" panose="02010600030101010101" pitchFamily="2" charset="-122"/>
              </a:rPr>
              <a:t>欢迎对钙钛矿材料及其光电转换器件感兴趣的学生参与实验室工作。</a:t>
            </a:r>
            <a:endParaRPr lang="zh-CN" altLang="zh-CN" sz="2000" dirty="0">
              <a:solidFill>
                <a:prstClr val="black"/>
              </a:solidFill>
              <a:latin typeface="宋体" panose="02010600030101010101" pitchFamily="2" charset="-122"/>
              <a:ea typeface="宋体" panose="02010600030101010101" pitchFamily="2" charset="-122"/>
            </a:endParaRPr>
          </a:p>
          <a:p>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4" name="图片 3" descr="女人戴着眼镜&#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t="-668" b="97"/>
          <a:stretch>
            <a:fillRect/>
          </a:stretch>
        </p:blipFill>
        <p:spPr>
          <a:xfrm>
            <a:off x="8197215" y="1128395"/>
            <a:ext cx="3156585" cy="374078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50128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端木春江</a:t>
            </a: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334135" y="1745615"/>
            <a:ext cx="5655945" cy="4322445"/>
          </a:xfrm>
          <a:prstGeom prst="rect">
            <a:avLst/>
          </a:prstGeom>
        </p:spPr>
        <p:txBody>
          <a:bodyPr wrap="square" lIns="91440" tIns="45720" rIns="91440" bIns="45720">
            <a:noAutofit/>
          </a:bodyPr>
          <a:lstStyle/>
          <a:p>
            <a:pPr>
              <a:defRPr/>
            </a:pPr>
            <a:r>
              <a:rPr lang="zh-CN" altLang="en-US" sz="2000" dirty="0">
                <a:solidFill>
                  <a:prstClr val="black"/>
                </a:solidFill>
                <a:latin typeface="宋体" panose="02010600030101010101" pitchFamily="2" charset="-122"/>
                <a:ea typeface="宋体" panose="02010600030101010101" pitchFamily="2" charset="-122"/>
                <a:sym typeface="+mn-ea"/>
              </a:rPr>
              <a:t>    博士毕业于</a:t>
            </a:r>
            <a:r>
              <a:rPr lang="zh-CN" altLang="zh-CN" sz="2000" dirty="0">
                <a:solidFill>
                  <a:prstClr val="black"/>
                </a:solidFill>
                <a:latin typeface="宋体" panose="02010600030101010101" pitchFamily="2" charset="-122"/>
                <a:ea typeface="宋体" panose="02010600030101010101" pitchFamily="2" charset="-122"/>
              </a:rPr>
              <a:t>加拿大</a:t>
            </a:r>
            <a:r>
              <a:rPr lang="en-US" altLang="zh-CN" sz="2000" dirty="0">
                <a:solidFill>
                  <a:prstClr val="black"/>
                </a:solidFill>
                <a:latin typeface="宋体" panose="02010600030101010101" pitchFamily="2" charset="-122"/>
                <a:ea typeface="宋体" panose="02010600030101010101" pitchFamily="2" charset="-122"/>
              </a:rPr>
              <a:t>Concordia</a:t>
            </a:r>
            <a:r>
              <a:rPr lang="zh-CN" altLang="zh-CN" sz="2000" dirty="0">
                <a:solidFill>
                  <a:prstClr val="black"/>
                </a:solidFill>
                <a:latin typeface="宋体" panose="02010600030101010101" pitchFamily="2" charset="-122"/>
                <a:ea typeface="宋体" panose="02010600030101010101" pitchFamily="2" charset="-122"/>
              </a:rPr>
              <a:t>大学</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以主持人身份完成浙江省自然科学基金项目</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项，以第一作者发表被</a:t>
            </a:r>
            <a:r>
              <a:rPr lang="en-US" altLang="zh-CN" sz="2000" dirty="0">
                <a:solidFill>
                  <a:prstClr val="black"/>
                </a:solidFill>
                <a:latin typeface="宋体" panose="02010600030101010101" pitchFamily="2" charset="-122"/>
                <a:ea typeface="宋体" panose="02010600030101010101" pitchFamily="2" charset="-122"/>
              </a:rPr>
              <a:t>EI</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收录学术论文</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多篇，以第一发明人获得</a:t>
            </a:r>
            <a:r>
              <a:rPr lang="en-US" altLang="zh-CN" sz="2000" dirty="0">
                <a:solidFill>
                  <a:prstClr val="black"/>
                </a:solidFill>
                <a:latin typeface="宋体" panose="02010600030101010101" pitchFamily="2" charset="-122"/>
                <a:ea typeface="宋体" panose="02010600030101010101" pitchFamily="2" charset="-122"/>
              </a:rPr>
              <a:t>22</a:t>
            </a:r>
            <a:r>
              <a:rPr lang="zh-CN" altLang="zh-CN" sz="2000" dirty="0">
                <a:solidFill>
                  <a:prstClr val="black"/>
                </a:solidFill>
                <a:latin typeface="宋体" panose="02010600030101010101" pitchFamily="2" charset="-122"/>
                <a:ea typeface="宋体" panose="02010600030101010101" pitchFamily="2" charset="-122"/>
              </a:rPr>
              <a:t>项国家发明专利的授权，获浙江省挑战杯优秀指导教师。指导研究生获得浙江省挑战杯一等奖，本科生获浙江省互联网</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竞赛银奖，浙江省职规赛银奖等奖项。目前担任国际组织</a:t>
            </a:r>
            <a:r>
              <a:rPr lang="en-US" altLang="zh-CN" sz="2000" dirty="0">
                <a:solidFill>
                  <a:prstClr val="black"/>
                </a:solidFill>
                <a:latin typeface="宋体" panose="02010600030101010101" pitchFamily="2" charset="-122"/>
                <a:ea typeface="宋体" panose="02010600030101010101" pitchFamily="2" charset="-122"/>
              </a:rPr>
              <a:t>IEEE</a:t>
            </a:r>
            <a:r>
              <a:rPr lang="zh-CN" altLang="zh-CN" sz="2000" dirty="0">
                <a:solidFill>
                  <a:prstClr val="black"/>
                </a:solidFill>
                <a:latin typeface="宋体" panose="02010600030101010101" pitchFamily="2" charset="-122"/>
                <a:ea typeface="宋体" panose="02010600030101010101" pitchFamily="2" charset="-122"/>
              </a:rPr>
              <a:t>的会员。入选浙江省“钱江”人才，浙江省</a:t>
            </a:r>
            <a:r>
              <a:rPr lang="en-US" altLang="zh-CN" sz="2000" dirty="0">
                <a:solidFill>
                  <a:prstClr val="black"/>
                </a:solidFill>
                <a:latin typeface="宋体" panose="02010600030101010101" pitchFamily="2" charset="-122"/>
                <a:ea typeface="宋体" panose="02010600030101010101" pitchFamily="2" charset="-122"/>
              </a:rPr>
              <a:t>151</a:t>
            </a:r>
            <a:r>
              <a:rPr lang="zh-CN" altLang="zh-CN" sz="2000" dirty="0">
                <a:solidFill>
                  <a:prstClr val="black"/>
                </a:solidFill>
                <a:latin typeface="宋体" panose="02010600030101010101" pitchFamily="2" charset="-122"/>
                <a:ea typeface="宋体" panose="02010600030101010101" pitchFamily="2" charset="-122"/>
              </a:rPr>
              <a:t>人才。指导过初阳学生</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人。</a:t>
            </a:r>
            <a:endParaRPr lang="en-US" altLang="zh-CN" sz="2000" dirty="0">
              <a:solidFill>
                <a:prstClr val="black"/>
              </a:solidFill>
              <a:latin typeface="宋体" panose="02010600030101010101" pitchFamily="2" charset="-122"/>
              <a:ea typeface="宋体" panose="02010600030101010101" pitchFamily="2" charset="-122"/>
            </a:endParaRPr>
          </a:p>
          <a:p>
            <a:pPr>
              <a:defRPr/>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希望帮助学生发表高质量的论文，参加竞赛并获奖，欢迎各种人才，可以撰写参赛文本，做</a:t>
            </a:r>
            <a:r>
              <a:rPr lang="zh-CN" altLang="zh-CN" sz="2000" dirty="0">
                <a:solidFill>
                  <a:prstClr val="black"/>
                </a:solidFill>
                <a:latin typeface="宋体" panose="02010600030101010101" pitchFamily="2" charset="-122"/>
                <a:ea typeface="宋体" panose="02010600030101010101" pitchFamily="2" charset="-122"/>
                <a:sym typeface="+mn-ea"/>
              </a:rPr>
              <a:t>参赛技术，做参赛财务等，目前已有完整的团队备战各种竞赛，欢迎你的加入，帮助学生获得加分项和获取参加科研的经历。</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92491"/>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图像处理、视频通信</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5" name="图片 4" descr="人的雕塑&#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492" t="8683" r="45528" b="4490"/>
          <a:stretch>
            <a:fillRect/>
          </a:stretch>
        </p:blipFill>
        <p:spPr>
          <a:xfrm>
            <a:off x="7799705" y="1141730"/>
            <a:ext cx="3554095" cy="42113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46555" y="821690"/>
            <a:ext cx="454660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段立伟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讲师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93240"/>
            <a:ext cx="6218555" cy="4489450"/>
          </a:xfrm>
          <a:prstGeom prst="rect">
            <a:avLst/>
          </a:prstGeom>
        </p:spPr>
        <p:txBody>
          <a:bodyPr wrap="square" lIns="91440" tIns="45720" rIns="91440" bIns="45720">
            <a:no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sz="2000" dirty="0">
                <a:solidFill>
                  <a:schemeClr val="tx1"/>
                </a:solidFill>
                <a:latin typeface="宋体" panose="02010600030101010101" pitchFamily="2" charset="-122"/>
                <a:ea typeface="宋体" panose="02010600030101010101" pitchFamily="2" charset="-122"/>
              </a:rPr>
              <a:t>2020年毕业于浙江大学，获得理学博士学位，随后入职浙江师范大学物电学院。主要从事量子光学与量子信息，量子开放系统等相关理论问题的研究。发表SCI论文30余篇，主持国家及省自然科学基金项目各1项，并担任PRA，PRB，PRL等物理学术期刊审稿人。期待学生对科研有热情、有兴趣，在学习中找到快乐，一起探索未知的量子世界。</a:t>
            </a:r>
            <a:endParaRPr sz="2000" dirty="0">
              <a:solidFill>
                <a:schemeClr val="tx1"/>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235011"/>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396545"/>
            <a:ext cx="3850810" cy="39878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研究方向：</a:t>
            </a:r>
            <a:r>
              <a:rPr lang="zh-CN" altLang="zh-CN" sz="18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声学材料与器件</a:t>
            </a:r>
            <a:endParaRPr kumimoji="0" lang="zh-CN" altLang="zh-CN" sz="1800" b="0" i="0" u="none" strike="noStrike" kern="100" cap="none" spc="0" normalizeH="0" baseline="0" noProof="0" dirty="0">
              <a:ln>
                <a:noFill/>
              </a:ln>
              <a:solidFill>
                <a:schemeClr val="tx1"/>
              </a:solidFill>
              <a:effectLst/>
              <a:uLnTx/>
              <a:uFillTx/>
              <a:latin typeface="Calibri" panose="020F0502020204030204" pitchFamily="34" charset="0"/>
              <a:ea typeface="宋体" panose="02010600030101010101" pitchFamily="2" charset="-122"/>
              <a:cs typeface="Times New Roman" panose="02020603050405020304" pitchFamily="18" charset="0"/>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3" name="图片 2" descr="段立伟照片"/>
          <p:cNvPicPr>
            <a:picLocks noChangeAspect="1"/>
          </p:cNvPicPr>
          <p:nvPr/>
        </p:nvPicPr>
        <p:blipFill>
          <a:blip r:embed="rId2"/>
          <a:srcRect l="35735" t="5455" r="1945" b="-244"/>
          <a:stretch>
            <a:fillRect/>
          </a:stretch>
        </p:blipFill>
        <p:spPr>
          <a:xfrm>
            <a:off x="7454900" y="984885"/>
            <a:ext cx="3981450" cy="45434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55914" y="821629"/>
            <a:ext cx="420005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高超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869440"/>
            <a:ext cx="5880100" cy="3469640"/>
          </a:xfrm>
          <a:prstGeom prst="rect">
            <a:avLst/>
          </a:prstGeom>
        </p:spPr>
        <p:txBody>
          <a:bodyPr wrap="square" lIns="91440" tIns="45720" rIns="91440" bIns="45720">
            <a:noAutofit/>
          </a:bodyPr>
          <a:lstStyle/>
          <a:p>
            <a:pPr algn="just"/>
            <a:r>
              <a:rPr lang="zh-CN" altLang="en-US" sz="2000" dirty="0">
                <a:solidFill>
                  <a:prstClr val="black"/>
                </a:solidFill>
                <a:latin typeface="宋体" panose="02010600030101010101" pitchFamily="2" charset="-122"/>
                <a:ea typeface="宋体" panose="02010600030101010101" pitchFamily="2" charset="-122"/>
                <a:sym typeface="+mn-ea"/>
              </a:rPr>
              <a:t>    博士毕业于</a:t>
            </a:r>
            <a:r>
              <a:rPr lang="zh-CN" altLang="en-US" sz="2000" dirty="0">
                <a:solidFill>
                  <a:prstClr val="black"/>
                </a:solidFill>
                <a:latin typeface="宋体" panose="02010600030101010101" pitchFamily="2" charset="-122"/>
                <a:ea typeface="宋体" panose="02010600030101010101" pitchFamily="2" charset="-122"/>
              </a:rPr>
              <a:t>清华大学。</a:t>
            </a:r>
            <a:r>
              <a:rPr lang="zh-CN" altLang="zh-CN" sz="2000" dirty="0">
                <a:solidFill>
                  <a:prstClr val="black"/>
                </a:solidFill>
                <a:latin typeface="宋体" panose="02010600030101010101" pitchFamily="2" charset="-122"/>
                <a:ea typeface="宋体" panose="02010600030101010101" pitchFamily="2" charset="-122"/>
              </a:rPr>
              <a:t>近年来主要成果包括：基于玻耳兹曼方程的量子映射提出了求解量子多体问题的新型解析方法；揭示了量子多体系统在幺正极限下的普适动力学行为；提出了基于离散标度不变性的动力学分形的原创概念。迄今以第一作者或通讯作者身份发表了多篇高水平</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论文，包括</a:t>
            </a:r>
            <a:r>
              <a:rPr lang="en-US" altLang="zh-CN" sz="2000" dirty="0">
                <a:solidFill>
                  <a:prstClr val="black"/>
                </a:solidFill>
                <a:latin typeface="宋体" panose="02010600030101010101" pitchFamily="2" charset="-122"/>
                <a:ea typeface="宋体" panose="02010600030101010101" pitchFamily="2" charset="-122"/>
              </a:rPr>
              <a:t>Physical Review Letters</a:t>
            </a:r>
            <a:r>
              <a:rPr lang="zh-CN" altLang="zh-CN" sz="2000" dirty="0">
                <a:solidFill>
                  <a:prstClr val="black"/>
                </a:solidFill>
                <a:latin typeface="宋体" panose="02010600030101010101" pitchFamily="2" charset="-122"/>
                <a:ea typeface="宋体" panose="02010600030101010101" pitchFamily="2" charset="-122"/>
              </a:rPr>
              <a:t>三篇，</a:t>
            </a:r>
            <a:r>
              <a:rPr lang="en-US" altLang="zh-CN" sz="2000" dirty="0">
                <a:solidFill>
                  <a:prstClr val="black"/>
                </a:solidFill>
                <a:latin typeface="宋体" panose="02010600030101010101" pitchFamily="2" charset="-122"/>
                <a:ea typeface="宋体" panose="02010600030101010101" pitchFamily="2" charset="-122"/>
              </a:rPr>
              <a:t>Physical Review X</a:t>
            </a:r>
            <a:r>
              <a:rPr lang="zh-CN" altLang="zh-CN" sz="2000" dirty="0">
                <a:solidFill>
                  <a:prstClr val="black"/>
                </a:solidFill>
                <a:latin typeface="宋体" panose="02010600030101010101" pitchFamily="2" charset="-122"/>
                <a:ea typeface="宋体" panose="02010600030101010101" pitchFamily="2" charset="-122"/>
              </a:rPr>
              <a:t>一篇，他引</a:t>
            </a:r>
            <a:r>
              <a:rPr lang="en-US" altLang="zh-CN" sz="2000" dirty="0">
                <a:solidFill>
                  <a:prstClr val="black"/>
                </a:solidFill>
                <a:latin typeface="宋体" panose="02010600030101010101" pitchFamily="2" charset="-122"/>
                <a:ea typeface="宋体" panose="02010600030101010101" pitchFamily="2" charset="-122"/>
              </a:rPr>
              <a:t>500</a:t>
            </a:r>
            <a:r>
              <a:rPr lang="zh-CN" altLang="zh-CN" sz="2000" dirty="0">
                <a:solidFill>
                  <a:prstClr val="black"/>
                </a:solidFill>
                <a:latin typeface="宋体" panose="02010600030101010101" pitchFamily="2" charset="-122"/>
                <a:ea typeface="宋体" panose="02010600030101010101" pitchFamily="2" charset="-122"/>
              </a:rPr>
              <a:t>余次。承担浙江省自然科学基金杰出青年项目、国家自然科学基金面上项目等，并入选首批“浙江省高校领军人才培养计划”。</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97571"/>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超冷原子物理</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109980" y="4941570"/>
            <a:ext cx="9893300" cy="1322070"/>
          </a:xfrm>
          <a:prstGeom prst="rect">
            <a:avLst/>
          </a:prstGeom>
          <a:noFill/>
        </p:spPr>
        <p:txBody>
          <a:bodyPr wrap="square" rtlCol="0">
            <a:spAutoFit/>
          </a:bodyPr>
          <a:lstStyle/>
          <a:p>
            <a:pPr algn="just"/>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主要致力于超冷原子物理的理论研究，并将其应用于量子模拟与量子计算。</a:t>
            </a:r>
            <a:endParaRPr lang="en-US" altLang="zh-CN" sz="2000" dirty="0">
              <a:solidFill>
                <a:prstClr val="black"/>
              </a:solidFill>
              <a:latin typeface="宋体" panose="02010600030101010101" pitchFamily="2" charset="-122"/>
              <a:ea typeface="宋体" panose="02010600030101010101" pitchFamily="2" charset="-122"/>
            </a:endParaRPr>
          </a:p>
          <a:p>
            <a:pPr algn="just"/>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对学生的期望和要求：对学术研究有热情，具有探索精神。数学和物理基础较好，基本掌握量子力学、高等数学、线性代数等课程的内容。</a:t>
            </a: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zh-CN" altLang="zh-CN" sz="2000" dirty="0">
              <a:solidFill>
                <a:prstClr val="black"/>
              </a:solidFill>
              <a:latin typeface="宋体" panose="02010600030101010101" pitchFamily="2" charset="-122"/>
              <a:ea typeface="宋体" panose="02010600030101010101" pitchFamily="2" charset="-122"/>
            </a:endParaRPr>
          </a:p>
        </p:txBody>
      </p:sp>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t="48" r="4731" b="273"/>
          <a:stretch>
            <a:fillRect/>
          </a:stretch>
        </p:blipFill>
        <p:spPr>
          <a:xfrm>
            <a:off x="7835900" y="1128395"/>
            <a:ext cx="3517900" cy="37693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高先龙</a:t>
            </a:r>
            <a:r>
              <a:rPr lang="en-US" altLang="zh-CN" sz="3600" b="1" dirty="0">
                <a:solidFill>
                  <a:prstClr val="black"/>
                </a:solidFill>
                <a:latin typeface="宋体" panose="02010600030101010101" pitchFamily="2" charset="-122"/>
                <a:ea typeface="宋体" panose="02010600030101010101" pitchFamily="2" charset="-122"/>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8710" y="1735455"/>
            <a:ext cx="6226175" cy="3469640"/>
          </a:xfrm>
          <a:prstGeom prst="rect">
            <a:avLst/>
          </a:prstGeom>
        </p:spPr>
        <p:txBody>
          <a:bodyPr wrap="square" lIns="91440" tIns="45720" rIns="91440" bIns="45720">
            <a:noAutofit/>
          </a:bodyPr>
          <a:lstStyle/>
          <a:p>
            <a:pPr algn="just"/>
            <a:r>
              <a:rPr lang="zh-CN" altLang="en-US" sz="2000" dirty="0">
                <a:solidFill>
                  <a:prstClr val="black"/>
                </a:solidFill>
                <a:latin typeface="宋体" panose="02010600030101010101" pitchFamily="2" charset="-122"/>
                <a:ea typeface="宋体" panose="02010600030101010101" pitchFamily="2" charset="-122"/>
                <a:sym typeface="+mn-ea"/>
              </a:rPr>
              <a:t>    </a:t>
            </a:r>
            <a:r>
              <a:rPr lang="zh-CN" altLang="en-US" dirty="0">
                <a:solidFill>
                  <a:prstClr val="black"/>
                </a:solidFill>
                <a:latin typeface="宋体" panose="02010600030101010101" pitchFamily="2" charset="-122"/>
                <a:ea typeface="宋体" panose="02010600030101010101" pitchFamily="2" charset="-122"/>
                <a:sym typeface="+mn-ea"/>
              </a:rPr>
              <a:t>二级教授，博士毕业于</a:t>
            </a:r>
            <a:r>
              <a:rPr lang="zh-CN" altLang="en-US" dirty="0">
                <a:solidFill>
                  <a:prstClr val="black"/>
                </a:solidFill>
                <a:latin typeface="宋体" panose="02010600030101010101" pitchFamily="2" charset="-122"/>
                <a:ea typeface="宋体" panose="02010600030101010101" pitchFamily="2" charset="-122"/>
              </a:rPr>
              <a:t>中科大，</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2001</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年</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-2007</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年在德国乌尔姆大学和意大利高等师范学院做博士后。</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2007</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年受聘我校特聘教授，</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2007</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年入选浙江省高校中青年学科带头人，</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2013</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年入选教育部新世纪优秀人才支持计划，</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2016</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年获浙江省科学技术奖二等奖，</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2018</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年入选浙江先龙教授入选省首批“万人计划”科技创新领军人才。曾赴美国密苏里哥伦比亚大学、西班牙</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Basque</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国立大学、伊朗</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IPM</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中心、澳大利亚斯威本大学等大学和研究机构访学和合作研究。在</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Phys. Rev. Lett., Phys. Rev. A /B</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等杂志上以第一作者或通讯作者发表论文</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60</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余篇，先后承担浙江省钱江人才计划项目</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1</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项、国家自然科学基金项目6项及</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sym typeface="+mn-ea"/>
              </a:rPr>
              <a:t>浙江省</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sym typeface="+mn-ea"/>
              </a:rPr>
              <a:t>杰出青年基金项目</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sym typeface="+mn-ea"/>
              </a:rPr>
              <a:t>1</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sym typeface="+mn-ea"/>
              </a:rPr>
              <a:t>项。</a:t>
            </a:r>
            <a:endParaRPr lang="zh-CN" altLang="zh-CN"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endParaRPr lang="zh-CN" altLang="zh-CN"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冷原子物理</a:t>
            </a:r>
            <a:endParaRPr kumimoji="0" lang="zh-CN" altLang="en-US" sz="2000" b="0" i="0"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5" name="图片 4" descr="男人站在花前&#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138" t="1917" r="39215" b="764"/>
          <a:stretch>
            <a:fillRect/>
          </a:stretch>
        </p:blipFill>
        <p:spPr>
          <a:xfrm>
            <a:off x="7898130" y="1128395"/>
            <a:ext cx="3455670" cy="3673475"/>
          </a:xfrm>
          <a:prstGeom prst="rect">
            <a:avLst/>
          </a:prstGeom>
        </p:spPr>
      </p:pic>
      <p:sp>
        <p:nvSpPr>
          <p:cNvPr id="8" name="文本框 7"/>
          <p:cNvSpPr txBox="1"/>
          <p:nvPr/>
        </p:nvSpPr>
        <p:spPr>
          <a:xfrm>
            <a:off x="1109345" y="4801870"/>
            <a:ext cx="10243820" cy="1753235"/>
          </a:xfrm>
          <a:prstGeom prst="rect">
            <a:avLst/>
          </a:prstGeom>
          <a:noFill/>
        </p:spPr>
        <p:txBody>
          <a:bodyPr wrap="square">
            <a:spAutoFit/>
          </a:bodyPr>
          <a:lstStyle/>
          <a:p>
            <a:pPr algn="just"/>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为本科生开设研究性课程《可视化物理》、《定性和半定量物理》、《物理之无限可能》。坚持培养本科生的科学精神和科学素养和科研能力，</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2009</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年以来，指导过</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50</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多位本科生实现考研梦想。</a:t>
            </a:r>
            <a:endParaRPr lang="en-US" altLang="zh-CN"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长期从事凝聚态专业低维冷原子物理领域的研究。</a:t>
            </a:r>
            <a:endParaRPr lang="zh-CN" altLang="zh-CN" kern="100" dirty="0">
              <a:effectLst/>
              <a:latin typeface="Calibri" panose="020F0502020204030204" pitchFamily="34" charset="0"/>
              <a:ea typeface="宋体" panose="02010600030101010101" pitchFamily="2" charset="-122"/>
              <a:cs typeface="Times New Roman" panose="02020603050405020304" pitchFamily="18" charset="0"/>
            </a:endParaRPr>
          </a:p>
          <a:p>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希望联系的同学能学好数学知识，具备一定的编程能力，扎实学习专业支持，持续讨论，能坚持讲述所学所理解的知识。</a:t>
            </a:r>
            <a:r>
              <a:rPr lang="zh-CN" altLang="zh-CN" dirty="0">
                <a:solidFill>
                  <a:prstClr val="black"/>
                </a:solidFill>
                <a:latin typeface="宋体" panose="02010600030101010101" pitchFamily="2" charset="-122"/>
                <a:ea typeface="宋体" panose="02010600030101010101" pitchFamily="2" charset="-122"/>
              </a:rPr>
              <a:t>希望同学们志存高远，足踏实地！</a:t>
            </a:r>
            <a:endParaRPr lang="zh-CN" altLang="zh-CN" dirty="0">
              <a:solidFill>
                <a:prstClr val="black"/>
              </a:solidFill>
              <a:latin typeface="宋体" panose="02010600030101010101" pitchFamily="2" charset="-122"/>
              <a:ea typeface="宋体" panose="02010600030101010101" pitchFamily="2" charset="-122"/>
            </a:endParaRPr>
          </a:p>
          <a:p>
            <a:pPr algn="just"/>
            <a:endParaRPr lang="zh-CN" altLang="zh-CN" dirty="0">
              <a:solidFill>
                <a:prstClr val="black"/>
              </a:solidFill>
              <a:latin typeface="宋体" panose="02010600030101010101" pitchFamily="2" charset="-122"/>
              <a:ea typeface="宋体" panose="0201060003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84489" y="845759"/>
            <a:ext cx="420005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郭海</a:t>
            </a:r>
            <a:r>
              <a:rPr lang="en-US" altLang="zh-CN" sz="3600" b="1" dirty="0">
                <a:solidFill>
                  <a:prstClr val="black"/>
                </a:solidFill>
                <a:latin typeface="宋体" panose="02010600030101010101" pitchFamily="2" charset="-122"/>
                <a:ea typeface="宋体" panose="02010600030101010101" pitchFamily="2" charset="-122"/>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345" y="1735455"/>
            <a:ext cx="5880735" cy="2960370"/>
          </a:xfrm>
          <a:prstGeom prst="rect">
            <a:avLst/>
          </a:prstGeom>
        </p:spPr>
        <p:txBody>
          <a:bodyPr wrap="square" lIns="91440" tIns="45720" rIns="91440" bIns="45720">
            <a:noAutofit/>
          </a:bodyPr>
          <a:lstStyle/>
          <a:p>
            <a:pPr algn="just"/>
            <a:r>
              <a:rPr lang="zh-CN" altLang="en-US" sz="1600" dirty="0">
                <a:solidFill>
                  <a:prstClr val="black"/>
                </a:solidFill>
                <a:latin typeface="宋体" panose="02010600030101010101" pitchFamily="2" charset="-122"/>
                <a:ea typeface="宋体" panose="02010600030101010101" pitchFamily="2" charset="-122"/>
                <a:sym typeface="+mn-ea"/>
              </a:rPr>
              <a:t>    物电学院博士生导师，博士毕业于</a:t>
            </a:r>
            <a:r>
              <a:rPr lang="zh-CN" altLang="en-US" sz="1600" dirty="0">
                <a:solidFill>
                  <a:prstClr val="black"/>
                </a:solidFill>
                <a:latin typeface="宋体" panose="02010600030101010101" pitchFamily="2" charset="-122"/>
                <a:ea typeface="宋体" panose="02010600030101010101" pitchFamily="2" charset="-122"/>
              </a:rPr>
              <a:t>中国科学技术大学，校“双龙学者”特聘教授。</a:t>
            </a:r>
            <a:r>
              <a:rPr lang="zh-CN" altLang="zh-CN" sz="1600" dirty="0">
                <a:solidFill>
                  <a:prstClr val="black"/>
                </a:solidFill>
                <a:latin typeface="宋体" panose="02010600030101010101" pitchFamily="2" charset="-122"/>
                <a:ea typeface="宋体" panose="02010600030101010101" pitchFamily="2" charset="-122"/>
              </a:rPr>
              <a:t>在</a:t>
            </a:r>
            <a:r>
              <a:rPr lang="en-US" altLang="zh-CN" sz="1600" kern="100" dirty="0">
                <a:effectLst/>
                <a:latin typeface="Times New Roman" panose="02020603050405020304" pitchFamily="18" charset="0"/>
                <a:ea typeface="宋体" panose="02010600030101010101" pitchFamily="2" charset="-122"/>
                <a:cs typeface="Times New Roman" panose="02020603050405020304" pitchFamily="18" charset="0"/>
              </a:rPr>
              <a:t>Chem. Eng. J</a:t>
            </a:r>
            <a:r>
              <a:rPr lang="zh-CN" altLang="zh-CN" sz="1600" dirty="0">
                <a:solidFill>
                  <a:prstClr val="black"/>
                </a:solidFill>
                <a:latin typeface="宋体" panose="02010600030101010101" pitchFamily="2" charset="-122"/>
                <a:ea typeface="宋体" panose="02010600030101010101" pitchFamily="2" charset="-122"/>
              </a:rPr>
              <a:t>等刊物上发表第一作者（或者通讯作者</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SCI</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收录论文</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120</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余篇，被引用</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4900</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余次，</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H</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因子为</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41</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。担任陶瓷类国际著名期刊</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J. Am. Ceram. Soc.</a:t>
            </a:r>
            <a:r>
              <a:rPr lang="zh-CN" altLang="zh-CN" sz="1600" dirty="0">
                <a:solidFill>
                  <a:prstClr val="black"/>
                </a:solidFill>
                <a:latin typeface="宋体" panose="02010600030101010101" pitchFamily="2" charset="-122"/>
                <a:ea typeface="宋体" panose="02010600030101010101" pitchFamily="2" charset="-122"/>
              </a:rPr>
              <a:t>副编辑</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，担任《中国稀土学报》、《发光学报》青年编辑，中国硅酸盐学会特种玻璃分会理事，中国稀土学会光电材料与器件专业委员会理事等学术兼职。担任国家自然科学基金评审人。</a:t>
            </a:r>
            <a:endParaRPr lang="en-US" altLang="zh-CN" sz="1600" kern="100" dirty="0">
              <a:latin typeface="Times New Roman" panose="02020603050405020304" pitchFamily="18" charset="0"/>
              <a:ea typeface="宋体" panose="02010600030101010101" pitchFamily="2" charset="-122"/>
              <a:cs typeface="Times New Roman" panose="02020603050405020304" pitchFamily="18" charset="0"/>
            </a:endParaRPr>
          </a:p>
          <a:p>
            <a:pPr algn="just"/>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研究领域一直为新型稀土光学功能材料（实验方向），在白光</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LED</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光转换材料，稀土掺杂的氟化物微晶玻璃，玻璃中</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Ag</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成分的发光及其与稀土离子、过渡族金属离子的能量传递，上转换发光材料与发光机理等方面研究比较深入，研究成果在国内外颇有影响力。</a:t>
            </a:r>
            <a:endParaRPr lang="zh-CN" altLang="zh-CN" sz="1600" kern="100" dirty="0">
              <a:latin typeface="Times New Roman" panose="02020603050405020304" pitchFamily="18" charset="0"/>
              <a:ea typeface="宋体" panose="02010600030101010101" pitchFamily="2" charset="-122"/>
              <a:cs typeface="Times New Roman" panose="02020603050405020304" pitchFamily="18" charset="0"/>
            </a:endParaRPr>
          </a:p>
          <a:p>
            <a:pPr algn="just"/>
            <a:endParaRPr lang="en-US" altLang="zh-CN" sz="1600" kern="100" dirty="0">
              <a:latin typeface="Times New Roman" panose="02020603050405020304" pitchFamily="18" charset="0"/>
              <a:ea typeface="宋体" panose="02010600030101010101" pitchFamily="2" charset="-122"/>
              <a:cs typeface="Times New Roman" panose="02020603050405020304" pitchFamily="18" charset="0"/>
            </a:endParaRPr>
          </a:p>
          <a:p>
            <a:pPr algn="just"/>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        </a:t>
            </a:r>
            <a:endParaRPr lang="zh-CN" altLang="zh-CN" sz="1600" dirty="0">
              <a:solidFill>
                <a:prstClr val="black"/>
              </a:solidFill>
              <a:latin typeface="宋体" panose="02010600030101010101" pitchFamily="2" charset="-122"/>
              <a:ea typeface="宋体" panose="02010600030101010101" pitchFamily="2" charset="-122"/>
            </a:endParaRPr>
          </a:p>
          <a:p>
            <a:pPr algn="just"/>
            <a:endParaRPr lang="en-US" altLang="zh-CN" sz="16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发光材料</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109980" y="4695825"/>
            <a:ext cx="10046335" cy="1814830"/>
          </a:xfrm>
          <a:prstGeom prst="rect">
            <a:avLst/>
          </a:prstGeom>
          <a:noFill/>
        </p:spPr>
        <p:txBody>
          <a:bodyPr wrap="square" rtlCol="0">
            <a:spAutoFit/>
          </a:bodyPr>
          <a:lstStyle/>
          <a:p>
            <a:pPr algn="just"/>
            <a:r>
              <a:rPr lang="en-US" altLang="zh-CN" sz="16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1600" kern="100" dirty="0">
                <a:effectLst/>
                <a:latin typeface="Times New Roman" panose="02020603050405020304" pitchFamily="18" charset="0"/>
                <a:ea typeface="宋体" panose="02010600030101010101" pitchFamily="2" charset="-122"/>
                <a:cs typeface="Times New Roman" panose="02020603050405020304" pitchFamily="18" charset="0"/>
              </a:rPr>
              <a:t>近年来主讲</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课程包括：本科生的《原子物理学》、《发光材料基础》，研究生的《发光材料》、《固体物理实验方法》等。已指导毕业硕士研究生</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30</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余名，其中近一半同学获省优或校优毕业生称号。</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位毕业生在国内外著名高校攻读博士学位。</a:t>
            </a:r>
            <a:endParaRPr lang="en-US" altLang="zh-CN" sz="1600" kern="100" dirty="0">
              <a:latin typeface="Times New Roman" panose="02020603050405020304" pitchFamily="18" charset="0"/>
              <a:ea typeface="宋体" panose="02010600030101010101" pitchFamily="2" charset="-122"/>
              <a:cs typeface="Times New Roman" panose="02020603050405020304" pitchFamily="18" charset="0"/>
            </a:endParaRPr>
          </a:p>
          <a:p>
            <a:pPr algn="just"/>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主持</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项国家自然科学基金，</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项浙江省基金（含省重点</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项），获浙江省自然科学奖三等奖</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项（排名第一），重庆市自然科学奖三等奖</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项（排名第二）。</a:t>
            </a:r>
            <a:endParaRPr lang="zh-CN" altLang="zh-CN" sz="1600" kern="100" dirty="0">
              <a:latin typeface="Times New Roman" panose="02020603050405020304" pitchFamily="18" charset="0"/>
              <a:ea typeface="宋体" panose="02010600030101010101" pitchFamily="2" charset="-122"/>
              <a:cs typeface="Times New Roman" panose="02020603050405020304" pitchFamily="18" charset="0"/>
            </a:endParaRPr>
          </a:p>
          <a:p>
            <a:pPr algn="just"/>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指导本科生发表论文多篇，所负责的</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大学生创新工作室</a:t>
            </a:r>
            <a:r>
              <a:rPr lang="en-US" altLang="zh-CN" sz="1600" kern="1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1600" kern="100" dirty="0">
                <a:latin typeface="Times New Roman" panose="02020603050405020304" pitchFamily="18" charset="0"/>
                <a:ea typeface="宋体" panose="02010600030101010101" pitchFamily="2" charset="-122"/>
                <a:cs typeface="Times New Roman" panose="02020603050405020304" pitchFamily="18" charset="0"/>
              </a:rPr>
              <a:t>荣获五星级优秀工作室称号。</a:t>
            </a:r>
            <a:endParaRPr lang="zh-CN" altLang="zh-CN" sz="1600" kern="100" dirty="0">
              <a:latin typeface="Times New Roman" panose="02020603050405020304" pitchFamily="18" charset="0"/>
              <a:ea typeface="宋体" panose="02010600030101010101" pitchFamily="2" charset="-122"/>
              <a:cs typeface="Times New Roman" panose="02020603050405020304" pitchFamily="18" charset="0"/>
            </a:endParaRPr>
          </a:p>
          <a:p>
            <a:pPr algn="just"/>
            <a:endParaRPr lang="zh-CN" altLang="zh-CN" sz="1600" dirty="0">
              <a:solidFill>
                <a:prstClr val="black"/>
              </a:solidFill>
              <a:latin typeface="宋体" panose="02010600030101010101" pitchFamily="2" charset="-122"/>
              <a:ea typeface="宋体" panose="02010600030101010101" pitchFamily="2" charset="-122"/>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873" t="4650" r="6312" b="2151"/>
          <a:stretch>
            <a:fillRect/>
          </a:stretch>
        </p:blipFill>
        <p:spPr bwMode="auto">
          <a:xfrm>
            <a:off x="7390130" y="1286510"/>
            <a:ext cx="3963035" cy="3156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何益明</a:t>
            </a:r>
            <a:r>
              <a:rPr lang="en-US" altLang="zh-CN" sz="3600" b="1" dirty="0">
                <a:solidFill>
                  <a:prstClr val="black"/>
                </a:solidFill>
                <a:latin typeface="宋体" panose="02010600030101010101" pitchFamily="2" charset="-122"/>
                <a:ea typeface="宋体" panose="02010600030101010101" pitchFamily="2" charset="-122"/>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615" y="1796415"/>
            <a:ext cx="5869940" cy="4303395"/>
          </a:xfrm>
          <a:prstGeom prst="rect">
            <a:avLst/>
          </a:prstGeom>
        </p:spPr>
        <p:txBody>
          <a:bodyPr wrap="square" lIns="91440" tIns="45720" rIns="91440" bIns="45720">
            <a:noAutofit/>
          </a:bodyPr>
          <a:lstStyle/>
          <a:p>
            <a:pPr algn="just">
              <a:lnSpc>
                <a:spcPct val="150000"/>
              </a:lnSpc>
            </a:pPr>
            <a:r>
              <a:rPr lang="zh-CN" altLang="en-US" sz="2000" dirty="0">
                <a:solidFill>
                  <a:prstClr val="black"/>
                </a:solidFill>
                <a:latin typeface="宋体" panose="02010600030101010101" pitchFamily="2" charset="-122"/>
                <a:ea typeface="宋体" panose="02010600030101010101" pitchFamily="2" charset="-122"/>
                <a:sym typeface="+mn-ea"/>
              </a:rPr>
              <a:t>    博士毕业于</a:t>
            </a:r>
            <a:r>
              <a:rPr lang="zh-CN" altLang="en-US" sz="2000" dirty="0">
                <a:solidFill>
                  <a:prstClr val="black"/>
                </a:solidFill>
                <a:latin typeface="宋体" panose="02010600030101010101" pitchFamily="2" charset="-122"/>
                <a:ea typeface="宋体" panose="02010600030101010101" pitchFamily="2" charset="-122"/>
              </a:rPr>
              <a:t>厦门大学。</a:t>
            </a:r>
            <a:r>
              <a:rPr lang="zh-CN" altLang="zh-CN" sz="2000" dirty="0">
                <a:solidFill>
                  <a:prstClr val="black"/>
                </a:solidFill>
                <a:latin typeface="宋体" panose="02010600030101010101" pitchFamily="2" charset="-122"/>
                <a:ea typeface="宋体" panose="02010600030101010101" pitchFamily="2" charset="-122"/>
              </a:rPr>
              <a:t>已发表</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论文</a:t>
            </a:r>
            <a:r>
              <a:rPr lang="en-US" altLang="zh-CN" sz="2000" dirty="0">
                <a:solidFill>
                  <a:prstClr val="black"/>
                </a:solidFill>
                <a:latin typeface="宋体" panose="02010600030101010101" pitchFamily="2" charset="-122"/>
                <a:ea typeface="宋体" panose="02010600030101010101" pitchFamily="2" charset="-122"/>
              </a:rPr>
              <a:t>120</a:t>
            </a:r>
            <a:r>
              <a:rPr lang="zh-CN" altLang="zh-CN" sz="2000" dirty="0">
                <a:solidFill>
                  <a:prstClr val="black"/>
                </a:solidFill>
                <a:latin typeface="宋体" panose="02010600030101010101" pitchFamily="2" charset="-122"/>
                <a:ea typeface="宋体" panose="02010600030101010101" pitchFamily="2" charset="-122"/>
              </a:rPr>
              <a:t>余篇，被引用</a:t>
            </a:r>
            <a:r>
              <a:rPr lang="en-US" altLang="zh-CN" sz="2000" dirty="0">
                <a:solidFill>
                  <a:prstClr val="black"/>
                </a:solidFill>
                <a:latin typeface="宋体" panose="02010600030101010101" pitchFamily="2" charset="-122"/>
                <a:ea typeface="宋体" panose="02010600030101010101" pitchFamily="2" charset="-122"/>
              </a:rPr>
              <a:t>6000</a:t>
            </a:r>
            <a:r>
              <a:rPr lang="zh-CN" altLang="zh-CN" sz="2000" dirty="0">
                <a:solidFill>
                  <a:prstClr val="black"/>
                </a:solidFill>
                <a:latin typeface="宋体" panose="02010600030101010101" pitchFamily="2" charset="-122"/>
                <a:ea typeface="宋体" panose="02010600030101010101" pitchFamily="2" charset="-122"/>
              </a:rPr>
              <a:t>余次</a:t>
            </a:r>
            <a:r>
              <a:rPr lang="zh-CN" altLang="en-US"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H</a:t>
            </a:r>
            <a:r>
              <a:rPr lang="zh-CN" altLang="zh-CN" sz="2000" dirty="0">
                <a:solidFill>
                  <a:prstClr val="black"/>
                </a:solidFill>
                <a:latin typeface="宋体" panose="02010600030101010101" pitchFamily="2" charset="-122"/>
                <a:ea typeface="宋体" panose="02010600030101010101" pitchFamily="2" charset="-122"/>
              </a:rPr>
              <a:t>因子为</a:t>
            </a:r>
            <a:r>
              <a:rPr lang="en-US" altLang="zh-CN" sz="2000" dirty="0">
                <a:solidFill>
                  <a:prstClr val="black"/>
                </a:solidFill>
                <a:latin typeface="宋体" panose="02010600030101010101" pitchFamily="2" charset="-122"/>
                <a:ea typeface="宋体" panose="02010600030101010101" pitchFamily="2" charset="-122"/>
              </a:rPr>
              <a:t>49</a:t>
            </a:r>
            <a:r>
              <a:rPr lang="zh-CN" altLang="zh-CN" sz="2000" dirty="0">
                <a:solidFill>
                  <a:prstClr val="black"/>
                </a:solidFill>
                <a:latin typeface="宋体" panose="02010600030101010101" pitchFamily="2" charset="-122"/>
                <a:ea typeface="宋体" panose="02010600030101010101" pitchFamily="2" charset="-122"/>
              </a:rPr>
              <a:t>。光催化材料大学生创新工作室负责人，在培养学生方面有较丰富的经验，指导学生完成国创项目</a:t>
            </a:r>
            <a:r>
              <a:rPr lang="en-US" altLang="zh-CN" sz="2000" dirty="0">
                <a:solidFill>
                  <a:prstClr val="black"/>
                </a:solidFill>
                <a:latin typeface="宋体" panose="02010600030101010101" pitchFamily="2" charset="-122"/>
                <a:ea typeface="宋体" panose="02010600030101010101" pitchFamily="2" charset="-122"/>
              </a:rPr>
              <a:t>10</a:t>
            </a:r>
            <a:r>
              <a:rPr lang="zh-CN" altLang="zh-CN" sz="2000" dirty="0">
                <a:solidFill>
                  <a:prstClr val="black"/>
                </a:solidFill>
                <a:latin typeface="宋体" panose="02010600030101010101" pitchFamily="2" charset="-122"/>
                <a:ea typeface="宋体" panose="02010600030101010101" pitchFamily="2" charset="-122"/>
              </a:rPr>
              <a:t>项，新苗</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项，指导学生发表一作</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论文十余篇。</a:t>
            </a:r>
            <a:endParaRPr lang="en-US" altLang="zh-CN" sz="2000" dirty="0">
              <a:solidFill>
                <a:prstClr val="black"/>
              </a:solidFill>
              <a:latin typeface="宋体" panose="02010600030101010101" pitchFamily="2" charset="-122"/>
              <a:ea typeface="宋体" panose="02010600030101010101" pitchFamily="2" charset="-122"/>
            </a:endParaRPr>
          </a:p>
          <a:p>
            <a:pPr algn="just">
              <a:lnSpc>
                <a:spcPct val="150000"/>
              </a:lnSpc>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研究领域为新型光催化材料的设计及制备，在石墨相氮化碳、稀土钒酸盐、卤氧化铋类复合材料的设计及光催化应用方面做了较广泛的研究。</a:t>
            </a:r>
            <a:endParaRPr lang="en-US" altLang="zh-CN" sz="2000" dirty="0">
              <a:solidFill>
                <a:prstClr val="black"/>
              </a:solidFill>
              <a:latin typeface="宋体" panose="02010600030101010101" pitchFamily="2" charset="-122"/>
              <a:ea typeface="宋体" panose="02010600030101010101" pitchFamily="2" charset="-122"/>
            </a:endParaRPr>
          </a:p>
          <a:p>
            <a:pPr algn="just">
              <a:lnSpc>
                <a:spcPct val="150000"/>
              </a:lnSpc>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欢迎动手能力强，有毅力，能坚持的同学加入。</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光催化材料</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3" name="图片 2"/>
          <p:cNvPicPr>
            <a:picLocks noChangeAspect="1"/>
          </p:cNvPicPr>
          <p:nvPr/>
        </p:nvPicPr>
        <p:blipFill>
          <a:blip r:embed="rId2"/>
          <a:stretch>
            <a:fillRect/>
          </a:stretch>
        </p:blipFill>
        <p:spPr>
          <a:xfrm>
            <a:off x="7531735" y="1128395"/>
            <a:ext cx="3822065" cy="35966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胡芳芳</a:t>
            </a: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345" y="1745615"/>
            <a:ext cx="6148705" cy="4618355"/>
          </a:xfrm>
          <a:prstGeom prst="rect">
            <a:avLst/>
          </a:prstGeom>
        </p:spPr>
        <p:txBody>
          <a:bodyPr wrap="square" lIns="91440" tIns="45720" rIns="91440" bIns="45720">
            <a:noAutofit/>
          </a:bodyPr>
          <a:lstStyle/>
          <a:p>
            <a:pPr algn="just">
              <a:lnSpc>
                <a:spcPct val="150000"/>
              </a:lnSpc>
            </a:pPr>
            <a:r>
              <a:rPr lang="zh-CN" altLang="en-US" sz="2000" dirty="0">
                <a:solidFill>
                  <a:prstClr val="black"/>
                </a:solidFill>
                <a:latin typeface="宋体" panose="02010600030101010101" pitchFamily="2" charset="-122"/>
                <a:ea typeface="宋体" panose="02010600030101010101" pitchFamily="2" charset="-122"/>
                <a:sym typeface="+mn-ea"/>
              </a:rPr>
              <a:t>    物电学院研究生导师，博士毕业于</a:t>
            </a:r>
            <a:r>
              <a:rPr lang="zh-CN" altLang="en-US" sz="2000" dirty="0">
                <a:solidFill>
                  <a:prstClr val="black"/>
                </a:solidFill>
                <a:latin typeface="宋体" panose="02010600030101010101" pitchFamily="2" charset="-122"/>
                <a:ea typeface="宋体" panose="02010600030101010101" pitchFamily="2" charset="-122"/>
              </a:rPr>
              <a:t>中国科技大学。</a:t>
            </a:r>
            <a:r>
              <a:rPr lang="zh-CN" altLang="zh-CN" sz="2000" dirty="0">
                <a:solidFill>
                  <a:prstClr val="black"/>
                </a:solidFill>
                <a:latin typeface="宋体" panose="02010600030101010101" pitchFamily="2" charset="-122"/>
                <a:ea typeface="宋体" panose="02010600030101010101" pitchFamily="2" charset="-122"/>
              </a:rPr>
              <a:t>目前已在</a:t>
            </a:r>
            <a:r>
              <a:rPr lang="en-US" altLang="zh-CN" sz="2000" dirty="0">
                <a:solidFill>
                  <a:prstClr val="black"/>
                </a:solidFill>
                <a:latin typeface="宋体" panose="02010600030101010101" pitchFamily="2" charset="-122"/>
                <a:ea typeface="宋体" panose="02010600030101010101" pitchFamily="2" charset="-122"/>
              </a:rPr>
              <a:t>J. Mater. Chem. C</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Opt. Lett.</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J. Am. Ceram. Soc.</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J. </a:t>
            </a:r>
            <a:r>
              <a:rPr lang="en-US" altLang="zh-CN" sz="2000" dirty="0" err="1">
                <a:solidFill>
                  <a:prstClr val="black"/>
                </a:solidFill>
                <a:latin typeface="宋体" panose="02010600030101010101" pitchFamily="2" charset="-122"/>
                <a:ea typeface="宋体" panose="02010600030101010101" pitchFamily="2" charset="-122"/>
              </a:rPr>
              <a:t>Lumin</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J. Alloy. Compd.</a:t>
            </a:r>
            <a:r>
              <a:rPr lang="zh-CN" altLang="zh-CN" sz="2000" dirty="0">
                <a:solidFill>
                  <a:prstClr val="black"/>
                </a:solidFill>
                <a:latin typeface="宋体" panose="02010600030101010101" pitchFamily="2" charset="-122"/>
                <a:ea typeface="宋体" panose="02010600030101010101" pitchFamily="2" charset="-122"/>
              </a:rPr>
              <a:t>等</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一区、二区</a:t>
            </a:r>
            <a:r>
              <a:rPr lang="en-US" altLang="zh-CN" sz="2000" dirty="0">
                <a:solidFill>
                  <a:prstClr val="black"/>
                </a:solidFill>
                <a:latin typeface="宋体" panose="02010600030101010101" pitchFamily="2" charset="-122"/>
                <a:ea typeface="宋体" panose="02010600030101010101" pitchFamily="2" charset="-122"/>
              </a:rPr>
              <a:t>top</a:t>
            </a:r>
            <a:r>
              <a:rPr lang="zh-CN" altLang="zh-CN" sz="2000" dirty="0">
                <a:solidFill>
                  <a:prstClr val="black"/>
                </a:solidFill>
                <a:latin typeface="宋体" panose="02010600030101010101" pitchFamily="2" charset="-122"/>
                <a:ea typeface="宋体" panose="02010600030101010101" pitchFamily="2" charset="-122"/>
              </a:rPr>
              <a:t>、二区期刊发表论文</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余篇，其中一作</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论文</a:t>
            </a:r>
            <a:r>
              <a:rPr lang="en-US" altLang="zh-CN" sz="2000" dirty="0">
                <a:solidFill>
                  <a:prstClr val="black"/>
                </a:solidFill>
                <a:latin typeface="宋体" panose="02010600030101010101" pitchFamily="2" charset="-122"/>
                <a:ea typeface="宋体" panose="02010600030101010101" pitchFamily="2" charset="-122"/>
              </a:rPr>
              <a:t>11</a:t>
            </a:r>
            <a:r>
              <a:rPr lang="zh-CN" altLang="zh-CN" sz="2000" dirty="0">
                <a:solidFill>
                  <a:prstClr val="black"/>
                </a:solidFill>
                <a:latin typeface="宋体" panose="02010600030101010101" pitchFamily="2" charset="-122"/>
                <a:ea typeface="宋体" panose="02010600030101010101" pitchFamily="2" charset="-122"/>
              </a:rPr>
              <a:t>篇。主持国家自然科学基金一项，浙江省自然科学基金一项。</a:t>
            </a:r>
            <a:endParaRPr lang="en-US" altLang="zh-CN" sz="2000" dirty="0">
              <a:solidFill>
                <a:prstClr val="black"/>
              </a:solidFill>
              <a:latin typeface="宋体" panose="02010600030101010101" pitchFamily="2" charset="-122"/>
              <a:ea typeface="宋体" panose="02010600030101010101" pitchFamily="2" charset="-122"/>
            </a:endParaRPr>
          </a:p>
          <a:p>
            <a:pPr algn="just">
              <a:lnSpc>
                <a:spcPct val="150000"/>
              </a:lnSpc>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从事稀土掺杂新型透明陶瓷合成和光转换的研究。</a:t>
            </a:r>
            <a:endParaRPr lang="en-US" altLang="zh-CN" sz="2000" dirty="0">
              <a:solidFill>
                <a:prstClr val="black"/>
              </a:solidFill>
              <a:latin typeface="宋体" panose="02010600030101010101" pitchFamily="2" charset="-122"/>
              <a:ea typeface="宋体" panose="02010600030101010101" pitchFamily="2" charset="-122"/>
            </a:endParaRPr>
          </a:p>
          <a:p>
            <a:pPr algn="just">
              <a:lnSpc>
                <a:spcPct val="150000"/>
              </a:lnSpc>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希望参与课题的同学具有端正的学术态度、强的责任心和认真严谨的做事方式。</a:t>
            </a:r>
            <a:endParaRPr lang="en-US" altLang="zh-CN" sz="2000" dirty="0">
              <a:solidFill>
                <a:prstClr val="black"/>
              </a:solidFill>
              <a:latin typeface="宋体" panose="02010600030101010101" pitchFamily="2" charset="-122"/>
              <a:ea typeface="宋体" panose="02010600030101010101" pitchFamily="2" charset="-122"/>
            </a:endParaRPr>
          </a:p>
          <a:p>
            <a:pPr algn="just"/>
            <a:r>
              <a:rPr lang="en-US" altLang="zh-CN" sz="180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发光材料</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15737" t="366" r="435" b="2528"/>
          <a:stretch>
            <a:fillRect/>
          </a:stretch>
        </p:blipFill>
        <p:spPr>
          <a:xfrm>
            <a:off x="8124825" y="1190625"/>
            <a:ext cx="3228975" cy="37185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85124" y="831154"/>
            <a:ext cx="420005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黄仕华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664970"/>
            <a:ext cx="5880100" cy="3469640"/>
          </a:xfrm>
          <a:prstGeom prst="rect">
            <a:avLst/>
          </a:prstGeom>
        </p:spPr>
        <p:txBody>
          <a:bodyPr wrap="square" lIns="91440" tIns="45720" rIns="91440" bIns="45720">
            <a:noAutofit/>
          </a:bodyPr>
          <a:lstStyle/>
          <a:p>
            <a:pPr algn="just"/>
            <a:r>
              <a:rPr lang="zh-CN" altLang="en-US" sz="2000" dirty="0">
                <a:solidFill>
                  <a:prstClr val="black"/>
                </a:solidFill>
                <a:latin typeface="宋体" panose="02010600030101010101" pitchFamily="2" charset="-122"/>
                <a:ea typeface="宋体" panose="02010600030101010101" pitchFamily="2" charset="-122"/>
                <a:sym typeface="+mn-ea"/>
              </a:rPr>
              <a:t>    博士毕业于</a:t>
            </a:r>
            <a:r>
              <a:rPr lang="zh-CN" altLang="en-US" sz="2000" dirty="0">
                <a:solidFill>
                  <a:prstClr val="black"/>
                </a:solidFill>
                <a:latin typeface="宋体" panose="02010600030101010101" pitchFamily="2" charset="-122"/>
                <a:ea typeface="宋体" panose="02010600030101010101" pitchFamily="2" charset="-122"/>
              </a:rPr>
              <a:t>复旦大学。</a:t>
            </a:r>
            <a:r>
              <a:rPr lang="en-US" altLang="zh-CN" sz="2000" dirty="0">
                <a:solidFill>
                  <a:prstClr val="black"/>
                </a:solidFill>
                <a:latin typeface="宋体" panose="02010600030101010101" pitchFamily="2" charset="-122"/>
                <a:ea typeface="宋体" panose="02010600030101010101" pitchFamily="2" charset="-122"/>
              </a:rPr>
              <a:t>2016</a:t>
            </a:r>
            <a:r>
              <a:rPr lang="zh-CN" altLang="zh-CN" sz="2000" dirty="0">
                <a:solidFill>
                  <a:prstClr val="black"/>
                </a:solidFill>
                <a:latin typeface="宋体" panose="02010600030101010101" pitchFamily="2" charset="-122"/>
                <a:ea typeface="宋体" panose="02010600030101010101" pitchFamily="2" charset="-122"/>
              </a:rPr>
              <a:t>年至今，以第一或通讯作者在</a:t>
            </a:r>
            <a:r>
              <a:rPr lang="en-US" altLang="zh-CN" sz="2000" dirty="0">
                <a:solidFill>
                  <a:prstClr val="black"/>
                </a:solidFill>
                <a:latin typeface="宋体" panose="02010600030101010101" pitchFamily="2" charset="-122"/>
                <a:ea typeface="宋体" panose="02010600030101010101" pitchFamily="2" charset="-122"/>
              </a:rPr>
              <a:t>Adv. </a:t>
            </a:r>
            <a:r>
              <a:rPr lang="en-US" altLang="zh-CN" sz="2000" dirty="0" err="1">
                <a:solidFill>
                  <a:prstClr val="black"/>
                </a:solidFill>
                <a:latin typeface="宋体" panose="02010600030101010101" pitchFamily="2" charset="-122"/>
                <a:ea typeface="宋体" panose="02010600030101010101" pitchFamily="2" charset="-122"/>
              </a:rPr>
              <a:t>Funct</a:t>
            </a:r>
            <a:r>
              <a:rPr lang="en-US" altLang="zh-CN" sz="2000" dirty="0">
                <a:solidFill>
                  <a:prstClr val="black"/>
                </a:solidFill>
                <a:latin typeface="宋体" panose="02010600030101010101" pitchFamily="2" charset="-122"/>
                <a:ea typeface="宋体" panose="02010600030101010101" pitchFamily="2" charset="-122"/>
              </a:rPr>
              <a:t>. Mater., IEEE T. Electron. Dev., J. Appl. Phys., Mater. Lett.</a:t>
            </a:r>
            <a:r>
              <a:rPr lang="zh-CN" altLang="zh-CN" sz="2000" dirty="0">
                <a:solidFill>
                  <a:prstClr val="black"/>
                </a:solidFill>
                <a:latin typeface="宋体" panose="02010600030101010101" pitchFamily="2" charset="-122"/>
                <a:ea typeface="宋体" panose="02010600030101010101" pitchFamily="2" charset="-122"/>
              </a:rPr>
              <a:t>等学术刊物上发表论文</a:t>
            </a:r>
            <a:r>
              <a:rPr lang="en-US" altLang="zh-CN" sz="2000" dirty="0">
                <a:solidFill>
                  <a:prstClr val="black"/>
                </a:solidFill>
                <a:latin typeface="宋体" panose="02010600030101010101" pitchFamily="2" charset="-122"/>
                <a:ea typeface="宋体" panose="02010600030101010101" pitchFamily="2" charset="-122"/>
              </a:rPr>
              <a:t>80</a:t>
            </a:r>
            <a:r>
              <a:rPr lang="zh-CN" altLang="zh-CN" sz="2000" dirty="0">
                <a:solidFill>
                  <a:prstClr val="black"/>
                </a:solidFill>
                <a:latin typeface="宋体" panose="02010600030101010101" pitchFamily="2" charset="-122"/>
                <a:ea typeface="宋体" panose="02010600030101010101" pitchFamily="2" charset="-122"/>
              </a:rPr>
              <a:t>余篇；以第一发明人获授权国家发明专利</a:t>
            </a:r>
            <a:r>
              <a:rPr lang="en-US" altLang="zh-CN" sz="2000" dirty="0">
                <a:solidFill>
                  <a:prstClr val="black"/>
                </a:solidFill>
                <a:latin typeface="宋体" panose="02010600030101010101" pitchFamily="2" charset="-122"/>
                <a:ea typeface="宋体" panose="02010600030101010101" pitchFamily="2" charset="-122"/>
              </a:rPr>
              <a:t>12</a:t>
            </a:r>
            <a:r>
              <a:rPr lang="zh-CN" altLang="zh-CN" sz="2000" dirty="0">
                <a:solidFill>
                  <a:prstClr val="black"/>
                </a:solidFill>
                <a:latin typeface="宋体" panose="02010600030101010101" pitchFamily="2" charset="-122"/>
                <a:ea typeface="宋体" panose="02010600030101010101" pitchFamily="2" charset="-122"/>
              </a:rPr>
              <a:t>件，作为负责人主持国家自然科学基金</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项、国家重点研发计划子课题</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项、浙江省重点研发计划（择优委托）</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项、浙江省自然科学基金</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项、企业横向科技开发项目</a:t>
            </a:r>
            <a:r>
              <a:rPr lang="en-US" altLang="zh-CN" sz="2000" dirty="0">
                <a:solidFill>
                  <a:prstClr val="black"/>
                </a:solidFill>
                <a:latin typeface="宋体" panose="02010600030101010101" pitchFamily="2" charset="-122"/>
                <a:ea typeface="宋体" panose="02010600030101010101" pitchFamily="2" charset="-122"/>
              </a:rPr>
              <a:t>6</a:t>
            </a:r>
            <a:r>
              <a:rPr lang="zh-CN" altLang="zh-CN" sz="2000" dirty="0">
                <a:solidFill>
                  <a:prstClr val="black"/>
                </a:solidFill>
                <a:latin typeface="宋体" panose="02010600030101010101" pitchFamily="2" charset="-122"/>
                <a:ea typeface="宋体" panose="02010600030101010101" pitchFamily="2" charset="-122"/>
              </a:rPr>
              <a:t>项，</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项专利技术实现成果转让。指导学生获</a:t>
            </a:r>
            <a:r>
              <a:rPr lang="en-US" altLang="zh-CN" sz="2000" dirty="0">
                <a:solidFill>
                  <a:prstClr val="black"/>
                </a:solidFill>
                <a:latin typeface="宋体" panose="02010600030101010101" pitchFamily="2" charset="-122"/>
                <a:ea typeface="宋体" panose="02010600030101010101" pitchFamily="2" charset="-122"/>
              </a:rPr>
              <a:t>2020</a:t>
            </a:r>
            <a:r>
              <a:rPr lang="zh-CN" altLang="zh-CN" sz="2000" dirty="0">
                <a:solidFill>
                  <a:prstClr val="black"/>
                </a:solidFill>
                <a:latin typeface="宋体" panose="02010600030101010101" pitchFamily="2" charset="-122"/>
                <a:ea typeface="宋体" panose="02010600030101010101" pitchFamily="2" charset="-122"/>
              </a:rPr>
              <a:t>年挑战杯中国大学生创业计划竞赛金奖。</a:t>
            </a: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太阳能电池</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文本框 4"/>
          <p:cNvSpPr txBox="1"/>
          <p:nvPr/>
        </p:nvSpPr>
        <p:spPr>
          <a:xfrm>
            <a:off x="1109980" y="4695190"/>
            <a:ext cx="9957435" cy="2245360"/>
          </a:xfrm>
          <a:prstGeom prst="rect">
            <a:avLst/>
          </a:prstGeom>
          <a:noFill/>
        </p:spPr>
        <p:txBody>
          <a:bodyPr wrap="square" rtlCol="0">
            <a:spAutoFit/>
          </a:bodyPr>
          <a:lstStyle/>
          <a:p>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主要开展光伏材料与器件方面的研究，成功开发了金属诱导非晶硅晶化的多晶硅薄膜、制备多晶硅锭的坩埚及多晶硅锭的生长方法、太阳能电池封装用稀土离子掺杂</a:t>
            </a:r>
            <a:r>
              <a:rPr lang="en-US" altLang="zh-CN" sz="2000" dirty="0">
                <a:solidFill>
                  <a:prstClr val="black"/>
                </a:solidFill>
                <a:latin typeface="宋体" panose="02010600030101010101" pitchFamily="2" charset="-122"/>
                <a:ea typeface="宋体" panose="02010600030101010101" pitchFamily="2" charset="-122"/>
              </a:rPr>
              <a:t>EVA</a:t>
            </a:r>
            <a:r>
              <a:rPr lang="zh-CN" altLang="zh-CN" sz="2000" dirty="0">
                <a:solidFill>
                  <a:prstClr val="black"/>
                </a:solidFill>
                <a:latin typeface="宋体" panose="02010600030101010101" pitchFamily="2" charset="-122"/>
                <a:ea typeface="宋体" panose="02010600030101010101" pitchFamily="2" charset="-122"/>
              </a:rPr>
              <a:t>胶膜制备技术、非晶硅</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纳米硅叠层薄膜太阳能电池、新型晶体硅有机碱制绒、宽光谱抗反射超疏水光伏玻璃、抗紫外与近红外辐射的增透玻璃等技术，取得了一批较有代表性的研究成果。</a:t>
            </a:r>
            <a:endParaRPr lang="en-US" altLang="zh-CN" sz="2000" dirty="0">
              <a:solidFill>
                <a:prstClr val="black"/>
              </a:solidFill>
              <a:latin typeface="宋体" panose="02010600030101010101" pitchFamily="2" charset="-122"/>
              <a:ea typeface="宋体" panose="02010600030101010101" pitchFamily="2" charset="-122"/>
            </a:endParaRPr>
          </a:p>
          <a:p>
            <a:r>
              <a:rPr lang="en-US" altLang="zh-CN" sz="2000" dirty="0">
                <a:solidFill>
                  <a:prstClr val="black"/>
                </a:solidFill>
                <a:latin typeface="宋体" panose="02010600030101010101" pitchFamily="2" charset="-122"/>
                <a:ea typeface="宋体" panose="02010600030101010101" pitchFamily="2" charset="-122"/>
              </a:rPr>
              <a:t>    </a:t>
            </a:r>
            <a:r>
              <a:rPr lang="zh-CN" altLang="en-US" sz="2000" dirty="0">
                <a:solidFill>
                  <a:prstClr val="black"/>
                </a:solidFill>
                <a:latin typeface="宋体" panose="02010600030101010101" pitchFamily="2" charset="-122"/>
                <a:ea typeface="宋体" panose="02010600030101010101" pitchFamily="2" charset="-122"/>
              </a:rPr>
              <a:t>对</a:t>
            </a:r>
            <a:r>
              <a:rPr lang="zh-CN" altLang="zh-CN" sz="2000" dirty="0">
                <a:solidFill>
                  <a:prstClr val="black"/>
                </a:solidFill>
                <a:latin typeface="宋体" panose="02010600030101010101" pitchFamily="2" charset="-122"/>
                <a:ea typeface="宋体" panose="02010600030101010101" pitchFamily="2" charset="-122"/>
              </a:rPr>
              <a:t>学生的期望和要求：对科研有浓厚兴趣，具有踏实、严谨的求学态度。</a:t>
            </a:r>
            <a:endParaRPr lang="zh-CN" altLang="zh-CN" sz="2000" dirty="0">
              <a:solidFill>
                <a:prstClr val="black"/>
              </a:solidFill>
              <a:latin typeface="宋体" panose="02010600030101010101" pitchFamily="2" charset="-122"/>
              <a:ea typeface="宋体" panose="02010600030101010101" pitchFamily="2" charset="-122"/>
            </a:endParaRPr>
          </a:p>
          <a:p>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496" t="1924" r="16477" b="1479"/>
          <a:stretch>
            <a:fillRect/>
          </a:stretch>
        </p:blipFill>
        <p:spPr bwMode="auto">
          <a:xfrm>
            <a:off x="7856220" y="1128395"/>
            <a:ext cx="3497580" cy="326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蒋敏兰</a:t>
            </a:r>
            <a:r>
              <a:rPr lang="en-US" altLang="zh-CN" sz="3600" b="1" dirty="0">
                <a:solidFill>
                  <a:prstClr val="black"/>
                </a:solidFill>
                <a:latin typeface="宋体" panose="02010600030101010101" pitchFamily="2" charset="-122"/>
                <a:ea typeface="宋体" panose="02010600030101010101" pitchFamily="2" charset="-122"/>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334135" y="1796415"/>
            <a:ext cx="5972175" cy="4187825"/>
          </a:xfrm>
          <a:prstGeom prst="rect">
            <a:avLst/>
          </a:prstGeom>
        </p:spPr>
        <p:txBody>
          <a:bodyPr wrap="square" lIns="91440" tIns="45720" rIns="91440" bIns="45720">
            <a:noAutofit/>
          </a:bodyPr>
          <a:lstStyle/>
          <a:p>
            <a:pPr algn="just"/>
            <a:r>
              <a:rPr lang="zh-CN" altLang="en-US" sz="2000" dirty="0">
                <a:solidFill>
                  <a:prstClr val="black"/>
                </a:solidFill>
                <a:latin typeface="宋体" panose="02010600030101010101" pitchFamily="2" charset="-122"/>
                <a:ea typeface="宋体" panose="02010600030101010101" pitchFamily="2" charset="-122"/>
                <a:sym typeface="+mn-ea"/>
              </a:rPr>
              <a:t>    博士毕业于</a:t>
            </a:r>
            <a:r>
              <a:rPr lang="zh-CN" altLang="en-US" sz="2000" dirty="0">
                <a:solidFill>
                  <a:prstClr val="black"/>
                </a:solidFill>
                <a:latin typeface="宋体" panose="02010600030101010101" pitchFamily="2" charset="-122"/>
                <a:ea typeface="宋体" panose="02010600030101010101" pitchFamily="2" charset="-122"/>
              </a:rPr>
              <a:t>合肥工业大学。</a:t>
            </a:r>
            <a:r>
              <a:rPr lang="zh-CN" altLang="zh-CN" sz="2000" dirty="0">
                <a:solidFill>
                  <a:prstClr val="black"/>
                </a:solidFill>
                <a:latin typeface="宋体" panose="02010600030101010101" pitchFamily="2" charset="-122"/>
                <a:ea typeface="宋体" panose="02010600030101010101" pitchFamily="2" charset="-122"/>
              </a:rPr>
              <a:t>主持国家基金</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项、参与</a:t>
            </a:r>
            <a:r>
              <a:rPr lang="en-US" altLang="zh-CN" sz="2000" dirty="0">
                <a:solidFill>
                  <a:prstClr val="black"/>
                </a:solidFill>
                <a:latin typeface="宋体" panose="02010600030101010101" pitchFamily="2" charset="-122"/>
                <a:ea typeface="宋体" panose="02010600030101010101" pitchFamily="2" charset="-122"/>
              </a:rPr>
              <a:t>5</a:t>
            </a:r>
            <a:r>
              <a:rPr lang="zh-CN" altLang="zh-CN" sz="2000" dirty="0">
                <a:solidFill>
                  <a:prstClr val="black"/>
                </a:solidFill>
                <a:latin typeface="宋体" panose="02010600030101010101" pitchFamily="2" charset="-122"/>
                <a:ea typeface="宋体" panose="02010600030101010101" pitchFamily="2" charset="-122"/>
              </a:rPr>
              <a:t>项，主持参与省部级</a:t>
            </a:r>
            <a:r>
              <a:rPr lang="en-US" altLang="zh-CN" sz="2000" dirty="0">
                <a:solidFill>
                  <a:prstClr val="black"/>
                </a:solidFill>
                <a:latin typeface="宋体" panose="02010600030101010101" pitchFamily="2" charset="-122"/>
                <a:ea typeface="宋体" panose="02010600030101010101" pitchFamily="2" charset="-122"/>
              </a:rPr>
              <a:t>6</a:t>
            </a:r>
            <a:r>
              <a:rPr lang="zh-CN" altLang="zh-CN" sz="2000" dirty="0">
                <a:solidFill>
                  <a:prstClr val="black"/>
                </a:solidFill>
                <a:latin typeface="宋体" panose="02010600030101010101" pitchFamily="2" charset="-122"/>
                <a:ea typeface="宋体" panose="02010600030101010101" pitchFamily="2" charset="-122"/>
              </a:rPr>
              <a:t>项；横向</a:t>
            </a:r>
            <a:r>
              <a:rPr lang="en-US" altLang="zh-CN" sz="2000" dirty="0">
                <a:solidFill>
                  <a:prstClr val="black"/>
                </a:solidFill>
                <a:latin typeface="宋体" panose="02010600030101010101" pitchFamily="2" charset="-122"/>
                <a:ea typeface="宋体" panose="02010600030101010101" pitchFamily="2" charset="-122"/>
              </a:rPr>
              <a:t>5</a:t>
            </a:r>
            <a:r>
              <a:rPr lang="zh-CN" altLang="zh-CN" sz="2000" dirty="0">
                <a:solidFill>
                  <a:prstClr val="black"/>
                </a:solidFill>
                <a:latin typeface="宋体" panose="02010600030101010101" pitchFamily="2" charset="-122"/>
                <a:ea typeface="宋体" panose="02010600030101010101" pitchFamily="2" charset="-122"/>
              </a:rPr>
              <a:t>项。一作或通讯发表</a:t>
            </a:r>
            <a:r>
              <a:rPr lang="en-US" altLang="zh-CN" sz="2000" dirty="0">
                <a:solidFill>
                  <a:prstClr val="black"/>
                </a:solidFill>
                <a:latin typeface="宋体" panose="02010600030101010101" pitchFamily="2" charset="-122"/>
                <a:ea typeface="宋体" panose="02010600030101010101" pitchFamily="2" charset="-122"/>
              </a:rPr>
              <a:t>SCI/EI</a:t>
            </a:r>
            <a:r>
              <a:rPr lang="zh-CN" altLang="zh-CN" sz="2000" dirty="0">
                <a:solidFill>
                  <a:prstClr val="black"/>
                </a:solidFill>
                <a:latin typeface="宋体" panose="02010600030101010101" pitchFamily="2" charset="-122"/>
                <a:ea typeface="宋体" panose="02010600030101010101" pitchFamily="2" charset="-122"/>
              </a:rPr>
              <a:t>论文</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余篇，授权发明专利</a:t>
            </a:r>
            <a:r>
              <a:rPr lang="en-US" altLang="zh-CN" sz="2000" dirty="0">
                <a:solidFill>
                  <a:prstClr val="black"/>
                </a:solidFill>
                <a:latin typeface="宋体" panose="02010600030101010101" pitchFamily="2" charset="-122"/>
                <a:ea typeface="宋体" panose="02010600030101010101" pitchFamily="2" charset="-122"/>
              </a:rPr>
              <a:t>6</a:t>
            </a:r>
            <a:r>
              <a:rPr lang="zh-CN" altLang="zh-CN" sz="2000" dirty="0">
                <a:solidFill>
                  <a:prstClr val="black"/>
                </a:solidFill>
                <a:latin typeface="宋体" panose="02010600030101010101" pitchFamily="2" charset="-122"/>
                <a:ea typeface="宋体" panose="02010600030101010101" pitchFamily="2" charset="-122"/>
              </a:rPr>
              <a:t>项（转让</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项），实用新型和软件著作权</a:t>
            </a:r>
            <a:r>
              <a:rPr lang="en-US" altLang="zh-CN" sz="2000" dirty="0">
                <a:solidFill>
                  <a:prstClr val="black"/>
                </a:solidFill>
                <a:latin typeface="宋体" panose="02010600030101010101" pitchFamily="2" charset="-122"/>
                <a:ea typeface="宋体" panose="02010600030101010101" pitchFamily="2" charset="-122"/>
              </a:rPr>
              <a:t>40</a:t>
            </a:r>
            <a:r>
              <a:rPr lang="zh-CN" altLang="zh-CN" sz="2000" dirty="0">
                <a:solidFill>
                  <a:prstClr val="black"/>
                </a:solidFill>
                <a:latin typeface="宋体" panose="02010600030101010101" pitchFamily="2" charset="-122"/>
                <a:ea typeface="宋体" panose="02010600030101010101" pitchFamily="2" charset="-122"/>
              </a:rPr>
              <a:t>余项。带领团队指导学生连续</a:t>
            </a:r>
            <a:r>
              <a:rPr lang="en-US" altLang="zh-CN" sz="2000" dirty="0">
                <a:solidFill>
                  <a:prstClr val="black"/>
                </a:solidFill>
                <a:latin typeface="宋体" panose="02010600030101010101" pitchFamily="2" charset="-122"/>
                <a:ea typeface="宋体" panose="02010600030101010101" pitchFamily="2" charset="-122"/>
              </a:rPr>
              <a:t>8</a:t>
            </a:r>
            <a:r>
              <a:rPr lang="zh-CN" altLang="zh-CN" sz="2000" dirty="0">
                <a:solidFill>
                  <a:prstClr val="black"/>
                </a:solidFill>
                <a:latin typeface="宋体" panose="02010600030101010101" pitchFamily="2" charset="-122"/>
                <a:ea typeface="宋体" panose="02010600030101010101" pitchFamily="2" charset="-122"/>
              </a:rPr>
              <a:t>届获全国大学生电子设计竞赛一等奖，创全国师范院校唯一，首次捧回最高荣誉</a:t>
            </a:r>
            <a:r>
              <a:rPr lang="en-US" altLang="zh-CN" sz="2000" dirty="0">
                <a:solidFill>
                  <a:prstClr val="black"/>
                </a:solidFill>
                <a:latin typeface="宋体" panose="02010600030101010101" pitchFamily="2" charset="-122"/>
                <a:ea typeface="宋体" panose="02010600030101010101" pitchFamily="2" charset="-122"/>
              </a:rPr>
              <a:t>TI</a:t>
            </a:r>
            <a:r>
              <a:rPr lang="zh-CN" altLang="zh-CN" sz="2000" dirty="0">
                <a:solidFill>
                  <a:prstClr val="black"/>
                </a:solidFill>
                <a:latin typeface="宋体" panose="02010600030101010101" pitchFamily="2" charset="-122"/>
                <a:ea typeface="宋体" panose="02010600030101010101" pitchFamily="2" charset="-122"/>
              </a:rPr>
              <a:t>杯。指导本科生学科竞赛获奖</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余项，其中智能车比赛全国一等奖</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项、挑战杯省一等奖</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项、省电商大赛银奖</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项、“互联网</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”大赛省银奖、铜奖各</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项。指导研究生</a:t>
            </a:r>
            <a:r>
              <a:rPr lang="en-US" altLang="zh-CN" sz="2000" dirty="0">
                <a:solidFill>
                  <a:prstClr val="black"/>
                </a:solidFill>
                <a:latin typeface="宋体" panose="02010600030101010101" pitchFamily="2" charset="-122"/>
                <a:ea typeface="宋体" panose="02010600030101010101" pitchFamily="2" charset="-122"/>
              </a:rPr>
              <a:t>16</a:t>
            </a:r>
            <a:r>
              <a:rPr lang="zh-CN" altLang="zh-CN" sz="2000" dirty="0">
                <a:solidFill>
                  <a:prstClr val="black"/>
                </a:solidFill>
                <a:latin typeface="宋体" panose="02010600030101010101" pitchFamily="2" charset="-122"/>
                <a:ea typeface="宋体" panose="02010600030101010101" pitchFamily="2" charset="-122"/>
              </a:rPr>
              <a:t>人，指导学生获</a:t>
            </a:r>
            <a:r>
              <a:rPr lang="en-US" altLang="zh-CN" sz="2000" dirty="0">
                <a:solidFill>
                  <a:prstClr val="black"/>
                </a:solidFill>
                <a:latin typeface="宋体" panose="02010600030101010101" pitchFamily="2" charset="-122"/>
                <a:ea typeface="宋体" panose="02010600030101010101" pitchFamily="2" charset="-122"/>
              </a:rPr>
              <a:t>2</a:t>
            </a:r>
            <a:r>
              <a:rPr lang="zh-CN" altLang="en-US" sz="2000" dirty="0">
                <a:solidFill>
                  <a:prstClr val="black"/>
                </a:solidFill>
                <a:latin typeface="宋体" panose="02010600030101010101" pitchFamily="2" charset="-122"/>
                <a:ea typeface="宋体" panose="02010600030101010101" pitchFamily="2" charset="-122"/>
              </a:rPr>
              <a:t>国创项目、10项省新苗项目，3次获评校优秀班主任。</a:t>
            </a:r>
            <a:r>
              <a:rPr lang="zh-CN" altLang="en-US" sz="2000" dirty="0">
                <a:solidFill>
                  <a:prstClr val="black"/>
                </a:solidFill>
                <a:latin typeface="宋体" panose="02010600030101010101" pitchFamily="2" charset="-122"/>
                <a:ea typeface="宋体" panose="02010600030101010101" pitchFamily="2" charset="-122"/>
              </a:rPr>
              <a:t>。</a:t>
            </a:r>
            <a:endParaRPr lang="zh-CN" altLang="en-US" sz="2000" dirty="0">
              <a:solidFill>
                <a:prstClr val="black"/>
              </a:solidFill>
              <a:latin typeface="宋体" panose="02010600030101010101" pitchFamily="2" charset="-122"/>
              <a:ea typeface="宋体" panose="02010600030101010101" pitchFamily="2" charset="-122"/>
            </a:endParaRPr>
          </a:p>
          <a:p>
            <a:pPr algn="just"/>
            <a:r>
              <a:rPr lang="zh-CN" altLang="en-US" sz="2000" dirty="0">
                <a:solidFill>
                  <a:prstClr val="black"/>
                </a:solidFill>
                <a:latin typeface="宋体" panose="02010600030101010101" pitchFamily="2" charset="-122"/>
                <a:ea typeface="宋体" panose="02010600030101010101" pitchFamily="2" charset="-122"/>
              </a:rPr>
              <a:t> </a:t>
            </a: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sym typeface="+mn-ea"/>
              </a:rPr>
              <a:t>期望大家：有较好的数理基础，求知欲望，踏实肯干，性格开朗</a:t>
            </a: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智能信号处理</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6" name="图片 5" descr="微笑的人&#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t="114" b="1100"/>
          <a:stretch>
            <a:fillRect/>
          </a:stretch>
        </p:blipFill>
        <p:spPr>
          <a:xfrm>
            <a:off x="7875905" y="1128395"/>
            <a:ext cx="3477895" cy="42945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391386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寇建龙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345" y="1694180"/>
            <a:ext cx="5880735" cy="3469640"/>
          </a:xfrm>
          <a:prstGeom prst="rect">
            <a:avLst/>
          </a:prstGeom>
        </p:spPr>
        <p:txBody>
          <a:bodyPr wrap="square" lIns="91440" tIns="45720" rIns="91440" bIns="45720">
            <a:noAutofit/>
          </a:bodyPr>
          <a:lstStyle/>
          <a:p>
            <a:pPr>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lang="zh-CN" altLang="en-US" sz="20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物电</a:t>
            </a:r>
            <a:r>
              <a:rPr lang="zh-CN" altLang="en-US" sz="2000" dirty="0">
                <a:solidFill>
                  <a:prstClr val="black"/>
                </a:solidFill>
                <a:latin typeface="宋体" panose="02010600030101010101" pitchFamily="2" charset="-122"/>
                <a:ea typeface="宋体" panose="02010600030101010101" pitchFamily="2" charset="-122"/>
                <a:sym typeface="+mn-ea"/>
              </a:rPr>
              <a:t>学院博士生导师</a:t>
            </a:r>
            <a:r>
              <a:rPr lang="zh-CN" altLang="en-US" sz="2000" dirty="0">
                <a:solidFill>
                  <a:prstClr val="black"/>
                </a:solidFill>
                <a:latin typeface="宋体" panose="02010600030101010101" pitchFamily="2" charset="-122"/>
                <a:ea typeface="宋体" panose="02010600030101010101" pitchFamily="2" charset="-122"/>
              </a:rPr>
              <a:t>，</a:t>
            </a:r>
            <a:r>
              <a:rPr lang="zh-CN" altLang="en-US" sz="2000" dirty="0">
                <a:solidFill>
                  <a:prstClr val="black"/>
                </a:solidFill>
                <a:latin typeface="宋体" panose="02010600030101010101" pitchFamily="2" charset="-122"/>
                <a:ea typeface="宋体" panose="02010600030101010101" pitchFamily="2" charset="-122"/>
                <a:sym typeface="+mn-ea"/>
              </a:rPr>
              <a:t>博士毕业于</a:t>
            </a:r>
            <a:r>
              <a:rPr lang="zh-CN" altLang="zh-CN" sz="2000" dirty="0">
                <a:solidFill>
                  <a:prstClr val="black"/>
                </a:solidFill>
                <a:latin typeface="宋体" panose="02010600030101010101" pitchFamily="2" charset="-122"/>
                <a:ea typeface="宋体" panose="02010600030101010101" pitchFamily="2" charset="-122"/>
              </a:rPr>
              <a:t>中国</a:t>
            </a:r>
            <a:r>
              <a:rPr lang="zh-CN" altLang="en-US" sz="2000" dirty="0">
                <a:solidFill>
                  <a:prstClr val="black"/>
                </a:solidFill>
                <a:latin typeface="宋体" panose="02010600030101010101" pitchFamily="2" charset="-122"/>
                <a:ea typeface="宋体" panose="02010600030101010101" pitchFamily="2" charset="-122"/>
              </a:rPr>
              <a:t>石油大学（华东）</a:t>
            </a:r>
            <a:r>
              <a:rPr lang="zh-CN" altLang="en-US" sz="2000" dirty="0">
                <a:solidFill>
                  <a:prstClr val="black"/>
                </a:solidFill>
                <a:latin typeface="宋体" panose="02010600030101010101" pitchFamily="2" charset="-122"/>
                <a:ea typeface="宋体" panose="02010600030101010101" pitchFamily="2" charset="-122"/>
                <a:sym typeface="+mn-ea"/>
              </a:rPr>
              <a:t>，</a:t>
            </a:r>
            <a:r>
              <a:rPr lang="zh-CN" altLang="zh-CN" sz="2000" dirty="0">
                <a:solidFill>
                  <a:prstClr val="black"/>
                </a:solidFill>
                <a:latin typeface="宋体" panose="02010600030101010101" pitchFamily="2" charset="-122"/>
                <a:ea typeface="宋体" panose="02010600030101010101" pitchFamily="2" charset="-122"/>
              </a:rPr>
              <a:t>浙江省杰出青年基金获得者</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主持国家自然科学基金</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项，省级项目</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项；发表</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收录学术论文</a:t>
            </a:r>
            <a:r>
              <a:rPr lang="en-US" altLang="zh-CN" sz="2000" dirty="0">
                <a:solidFill>
                  <a:prstClr val="black"/>
                </a:solidFill>
                <a:latin typeface="宋体" panose="02010600030101010101" pitchFamily="2" charset="-122"/>
                <a:ea typeface="宋体" panose="02010600030101010101" pitchFamily="2" charset="-122"/>
              </a:rPr>
              <a:t>40</a:t>
            </a:r>
            <a:r>
              <a:rPr lang="zh-CN" altLang="zh-CN" sz="2000" dirty="0">
                <a:solidFill>
                  <a:prstClr val="black"/>
                </a:solidFill>
                <a:latin typeface="宋体" panose="02010600030101010101" pitchFamily="2" charset="-122"/>
                <a:ea typeface="宋体" panose="02010600030101010101" pitchFamily="2" charset="-122"/>
              </a:rPr>
              <a:t>余篇，其中以第一作者</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通讯作者在</a:t>
            </a:r>
            <a:r>
              <a:rPr lang="en-US" altLang="zh-CN" sz="2000" dirty="0" err="1">
                <a:solidFill>
                  <a:prstClr val="black"/>
                </a:solidFill>
                <a:latin typeface="宋体" panose="02010600030101010101" pitchFamily="2" charset="-122"/>
                <a:ea typeface="宋体" panose="02010600030101010101" pitchFamily="2" charset="-122"/>
              </a:rPr>
              <a:t>Angew</a:t>
            </a:r>
            <a:r>
              <a:rPr lang="en-US" altLang="zh-CN" sz="2000" dirty="0">
                <a:solidFill>
                  <a:prstClr val="black"/>
                </a:solidFill>
                <a:latin typeface="宋体" panose="02010600030101010101" pitchFamily="2" charset="-122"/>
                <a:ea typeface="宋体" panose="02010600030101010101" pitchFamily="2" charset="-122"/>
              </a:rPr>
              <a:t>. Chem. Int. Edit., Nano Lett., APL, Nanoscale</a:t>
            </a:r>
            <a:r>
              <a:rPr lang="zh-CN" altLang="zh-CN" sz="2000" dirty="0">
                <a:solidFill>
                  <a:prstClr val="black"/>
                </a:solidFill>
                <a:latin typeface="宋体" panose="02010600030101010101" pitchFamily="2" charset="-122"/>
                <a:ea typeface="宋体" panose="02010600030101010101" pitchFamily="2" charset="-122"/>
              </a:rPr>
              <a:t>等</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收录学术论文</a:t>
            </a:r>
            <a:r>
              <a:rPr lang="en-US" altLang="zh-CN" sz="2000" dirty="0">
                <a:solidFill>
                  <a:prstClr val="black"/>
                </a:solidFill>
                <a:latin typeface="宋体" panose="02010600030101010101" pitchFamily="2" charset="-122"/>
                <a:ea typeface="宋体" panose="02010600030101010101" pitchFamily="2" charset="-122"/>
              </a:rPr>
              <a:t>30</a:t>
            </a:r>
            <a:r>
              <a:rPr lang="zh-CN" altLang="zh-CN" sz="2000" dirty="0">
                <a:solidFill>
                  <a:prstClr val="black"/>
                </a:solidFill>
                <a:latin typeface="宋体" panose="02010600030101010101" pitchFamily="2" charset="-122"/>
                <a:ea typeface="宋体" panose="02010600030101010101" pitchFamily="2" charset="-122"/>
              </a:rPr>
              <a:t>余篇（影响因子大于</a:t>
            </a:r>
            <a:r>
              <a:rPr lang="en-US" altLang="zh-CN" sz="2000" dirty="0">
                <a:solidFill>
                  <a:prstClr val="black"/>
                </a:solidFill>
                <a:latin typeface="宋体" panose="02010600030101010101" pitchFamily="2" charset="-122"/>
                <a:ea typeface="宋体" panose="02010600030101010101" pitchFamily="2" charset="-122"/>
              </a:rPr>
              <a:t>12</a:t>
            </a:r>
            <a:r>
              <a:rPr lang="zh-CN" altLang="zh-CN" sz="2000" dirty="0">
                <a:solidFill>
                  <a:prstClr val="black"/>
                </a:solidFill>
                <a:latin typeface="宋体" panose="02010600030101010101" pitchFamily="2" charset="-122"/>
                <a:ea typeface="宋体" panose="02010600030101010101" pitchFamily="2" charset="-122"/>
              </a:rPr>
              <a:t>的</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篇）。相关成果被诺贝尔奖获得者、中外院士等在</a:t>
            </a:r>
            <a:r>
              <a:rPr lang="en-US" altLang="zh-CN" sz="2000" dirty="0">
                <a:solidFill>
                  <a:prstClr val="black"/>
                </a:solidFill>
                <a:latin typeface="宋体" panose="02010600030101010101" pitchFamily="2" charset="-122"/>
                <a:ea typeface="宋体" panose="02010600030101010101" pitchFamily="2" charset="-122"/>
              </a:rPr>
              <a:t>Nature, Nature Nanotech, Chem. Rev., PRL, Adv. Mater.</a:t>
            </a:r>
            <a:r>
              <a:rPr lang="zh-CN" altLang="zh-CN" sz="2000" dirty="0">
                <a:solidFill>
                  <a:prstClr val="black"/>
                </a:solidFill>
                <a:latin typeface="宋体" panose="02010600030101010101" pitchFamily="2" charset="-122"/>
                <a:ea typeface="宋体" panose="02010600030101010101" pitchFamily="2" charset="-122"/>
              </a:rPr>
              <a:t>等期刊原图摘录和大篇幅正面评述，论文被引用</a:t>
            </a:r>
            <a:r>
              <a:rPr lang="en-US" altLang="zh-CN" sz="2000" dirty="0">
                <a:solidFill>
                  <a:prstClr val="black"/>
                </a:solidFill>
                <a:latin typeface="宋体" panose="02010600030101010101" pitchFamily="2" charset="-122"/>
                <a:ea typeface="宋体" panose="02010600030101010101" pitchFamily="2" charset="-122"/>
              </a:rPr>
              <a:t>1200</a:t>
            </a:r>
            <a:r>
              <a:rPr lang="zh-CN" altLang="zh-CN" sz="2000" dirty="0">
                <a:solidFill>
                  <a:prstClr val="black"/>
                </a:solidFill>
                <a:latin typeface="宋体" panose="02010600030101010101" pitchFamily="2" charset="-122"/>
                <a:ea typeface="宋体" panose="02010600030101010101" pitchFamily="2" charset="-122"/>
              </a:rPr>
              <a:t>余次。获教育部高校科研优秀成果奖、浙江省科学技术奖和浙江省</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软凝聚态物理</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109980" y="5002530"/>
            <a:ext cx="9893300" cy="1630045"/>
          </a:xfrm>
          <a:prstGeom prst="rect">
            <a:avLst/>
          </a:prstGeom>
          <a:noFill/>
        </p:spPr>
        <p:txBody>
          <a:bodyPr wrap="square" rtlCol="0">
            <a:spAutoFit/>
          </a:bodyPr>
          <a:lstStyle/>
          <a:p>
            <a:r>
              <a:rPr lang="zh-CN" altLang="zh-CN" sz="2000" dirty="0">
                <a:solidFill>
                  <a:prstClr val="black"/>
                </a:solidFill>
                <a:latin typeface="宋体" panose="02010600030101010101" pitchFamily="2" charset="-122"/>
                <a:ea typeface="宋体" panose="02010600030101010101" pitchFamily="2" charset="-122"/>
              </a:rPr>
              <a:t>高校优秀科研成果奖各</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项。现担任中国力学学会渗流力学专业组青年委员会委员、浙江省物理学会理事、浙江省力学学会流体力学委员会委员、国家自然科学基金评审专家和二十多个国际期刊的审稿人。</a:t>
            </a:r>
            <a:endParaRPr lang="zh-CN" altLang="zh-CN" sz="2000" dirty="0">
              <a:solidFill>
                <a:prstClr val="black"/>
              </a:solidFill>
              <a:latin typeface="宋体" panose="02010600030101010101" pitchFamily="2" charset="-122"/>
              <a:ea typeface="宋体" panose="02010600030101010101" pitchFamily="2" charset="-122"/>
            </a:endParaRPr>
          </a:p>
          <a:p>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主要从事软凝聚态物理研究工作，包括纳米孔道内分子受限特性、界面上分子的相态和多孔介质的输运等。</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512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189" t="20327" b="27023"/>
          <a:stretch>
            <a:fillRect/>
          </a:stretch>
        </p:blipFill>
        <p:spPr bwMode="auto">
          <a:xfrm>
            <a:off x="8040370" y="1128395"/>
            <a:ext cx="3313430" cy="3772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李慧军</a:t>
            </a:r>
            <a:r>
              <a:rPr lang="en-US" altLang="zh-CN" sz="3600" b="1" dirty="0">
                <a:solidFill>
                  <a:prstClr val="black"/>
                </a:solidFill>
                <a:latin typeface="宋体" panose="02010600030101010101" pitchFamily="2" charset="-122"/>
                <a:ea typeface="宋体" panose="02010600030101010101" pitchFamily="2" charset="-122"/>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35455"/>
            <a:ext cx="6061710" cy="4408170"/>
          </a:xfrm>
          <a:prstGeom prst="rect">
            <a:avLst/>
          </a:prstGeom>
        </p:spPr>
        <p:txBody>
          <a:bodyPr wrap="square" lIns="91440" tIns="45720" rIns="91440" bIns="45720">
            <a:noAutofit/>
          </a:bodyPr>
          <a:lstStyle/>
          <a:p>
            <a:pPr algn="just"/>
            <a:r>
              <a:rPr lang="zh-CN" altLang="en-US" sz="2000" dirty="0">
                <a:solidFill>
                  <a:prstClr val="black"/>
                </a:solidFill>
                <a:latin typeface="宋体" panose="02010600030101010101" pitchFamily="2" charset="-122"/>
                <a:ea typeface="宋体" panose="02010600030101010101" pitchFamily="2" charset="-122"/>
                <a:sym typeface="+mn-ea"/>
              </a:rPr>
              <a:t>    物电学院博士生导师，博士毕业于</a:t>
            </a:r>
            <a:r>
              <a:rPr lang="zh-CN" altLang="en-US" sz="2000" dirty="0">
                <a:solidFill>
                  <a:prstClr val="black"/>
                </a:solidFill>
                <a:latin typeface="宋体" panose="02010600030101010101" pitchFamily="2" charset="-122"/>
                <a:ea typeface="宋体" panose="02010600030101010101" pitchFamily="2" charset="-122"/>
              </a:rPr>
              <a:t>华东师范大学，</a:t>
            </a:r>
            <a:r>
              <a:rPr lang="zh-CN" altLang="zh-CN" sz="2000" dirty="0">
                <a:solidFill>
                  <a:prstClr val="black"/>
                </a:solidFill>
                <a:latin typeface="宋体" panose="02010600030101010101" pitchFamily="2" charset="-122"/>
                <a:ea typeface="宋体" panose="02010600030101010101" pitchFamily="2" charset="-122"/>
              </a:rPr>
              <a:t>校双龙特聘教授，省中青年学科带头人。</a:t>
            </a:r>
            <a:endParaRPr lang="en-US" altLang="zh-CN" sz="2000" dirty="0">
              <a:solidFill>
                <a:prstClr val="black"/>
              </a:solidFill>
              <a:latin typeface="宋体" panose="02010600030101010101" pitchFamily="2" charset="-122"/>
              <a:ea typeface="宋体" panose="02010600030101010101" pitchFamily="2" charset="-122"/>
            </a:endParaRPr>
          </a:p>
          <a:p>
            <a:pPr algn="just"/>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研究方向：非线性物理与非线性光学、量子光学。主要研究光与物质相互作用过程中物质与光场的特性，包括产生时空光子弹，模拟固体物理中的安德森模型、量子力学中的时空反演对称模型等。主持国家基金</a:t>
            </a:r>
            <a:r>
              <a:rPr lang="en-US" altLang="zh-CN" sz="2000" dirty="0">
                <a:solidFill>
                  <a:prstClr val="black"/>
                </a:solidFill>
                <a:latin typeface="宋体" panose="02010600030101010101" pitchFamily="2" charset="-122"/>
                <a:ea typeface="宋体" panose="02010600030101010101" pitchFamily="2" charset="-122"/>
              </a:rPr>
              <a:t>4</a:t>
            </a:r>
            <a:r>
              <a:rPr lang="zh-CN" altLang="zh-CN" sz="2000" dirty="0">
                <a:solidFill>
                  <a:prstClr val="black"/>
                </a:solidFill>
                <a:latin typeface="宋体" panose="02010600030101010101" pitchFamily="2" charset="-122"/>
                <a:ea typeface="宋体" panose="02010600030101010101" pitchFamily="2" charset="-122"/>
              </a:rPr>
              <a:t>项，省基金</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项，发表</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论文</a:t>
            </a:r>
            <a:r>
              <a:rPr lang="en-US" altLang="zh-CN" sz="2000" dirty="0">
                <a:solidFill>
                  <a:prstClr val="black"/>
                </a:solidFill>
                <a:latin typeface="宋体" panose="02010600030101010101" pitchFamily="2" charset="-122"/>
                <a:ea typeface="宋体" panose="02010600030101010101" pitchFamily="2" charset="-122"/>
              </a:rPr>
              <a:t>40</a:t>
            </a:r>
            <a:r>
              <a:rPr lang="zh-CN" altLang="zh-CN" sz="2000" dirty="0">
                <a:solidFill>
                  <a:prstClr val="black"/>
                </a:solidFill>
                <a:latin typeface="宋体" panose="02010600030101010101" pitchFamily="2" charset="-122"/>
                <a:ea typeface="宋体" panose="02010600030101010101" pitchFamily="2" charset="-122"/>
              </a:rPr>
              <a:t>余篇。</a:t>
            </a:r>
            <a:endParaRPr lang="en-US" altLang="zh-CN" sz="2000" dirty="0">
              <a:solidFill>
                <a:prstClr val="black"/>
              </a:solidFill>
              <a:latin typeface="宋体" panose="02010600030101010101" pitchFamily="2" charset="-122"/>
              <a:ea typeface="宋体" panose="02010600030101010101" pitchFamily="2" charset="-122"/>
            </a:endParaRPr>
          </a:p>
          <a:p>
            <a:pPr algn="just"/>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教学方面：近两年主持省优秀研究生课程与本科省</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线上线下混合式一流课程</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各一门，省</a:t>
            </a:r>
            <a:r>
              <a:rPr lang="zh-CN" altLang="zh-CN" sz="2000" dirty="0">
                <a:solidFill>
                  <a:prstClr val="black"/>
                </a:solidFill>
                <a:latin typeface="宋体" panose="02010600030101010101" pitchFamily="2" charset="-122"/>
                <a:ea typeface="宋体" panose="02010600030101010101" pitchFamily="2" charset="-122"/>
                <a:sym typeface="+mn-ea"/>
              </a:rPr>
              <a:t>虚仿、省新形态教材、省产学合作项目各一项，获省</a:t>
            </a:r>
            <a:r>
              <a:rPr lang="en-US" altLang="zh-CN" sz="2000" dirty="0">
                <a:solidFill>
                  <a:prstClr val="black"/>
                </a:solidFill>
                <a:latin typeface="宋体" panose="02010600030101010101" pitchFamily="2" charset="-122"/>
                <a:ea typeface="宋体" panose="02010600030101010101" pitchFamily="2" charset="-122"/>
                <a:sym typeface="+mn-ea"/>
              </a:rPr>
              <a:t>“</a:t>
            </a:r>
            <a:r>
              <a:rPr lang="zh-CN" altLang="zh-CN" sz="2000" dirty="0">
                <a:solidFill>
                  <a:prstClr val="black"/>
                </a:solidFill>
                <a:latin typeface="宋体" panose="02010600030101010101" pitchFamily="2" charset="-122"/>
                <a:ea typeface="宋体" panose="02010600030101010101" pitchFamily="2" charset="-122"/>
                <a:sym typeface="+mn-ea"/>
              </a:rPr>
              <a:t>互联网</a:t>
            </a:r>
            <a:r>
              <a:rPr lang="en-US" altLang="zh-CN" sz="2000" dirty="0">
                <a:solidFill>
                  <a:prstClr val="black"/>
                </a:solidFill>
                <a:latin typeface="宋体" panose="02010600030101010101" pitchFamily="2" charset="-122"/>
                <a:ea typeface="宋体" panose="02010600030101010101" pitchFamily="2" charset="-122"/>
                <a:sym typeface="+mn-ea"/>
              </a:rPr>
              <a:t>+</a:t>
            </a:r>
            <a:r>
              <a:rPr lang="zh-CN" altLang="zh-CN" sz="2000" dirty="0">
                <a:solidFill>
                  <a:prstClr val="black"/>
                </a:solidFill>
                <a:latin typeface="宋体" panose="02010600030101010101" pitchFamily="2" charset="-122"/>
                <a:ea typeface="宋体" panose="02010600030101010101" pitchFamily="2" charset="-122"/>
                <a:sym typeface="+mn-ea"/>
              </a:rPr>
              <a:t>教学</a:t>
            </a:r>
            <a:r>
              <a:rPr lang="en-US" altLang="zh-CN" sz="2000" dirty="0">
                <a:solidFill>
                  <a:prstClr val="black"/>
                </a:solidFill>
                <a:latin typeface="宋体" panose="02010600030101010101" pitchFamily="2" charset="-122"/>
                <a:ea typeface="宋体" panose="02010600030101010101" pitchFamily="2" charset="-122"/>
                <a:sym typeface="+mn-ea"/>
              </a:rPr>
              <a:t>”</a:t>
            </a:r>
            <a:r>
              <a:rPr lang="zh-CN" altLang="zh-CN" sz="2000" dirty="0">
                <a:solidFill>
                  <a:prstClr val="black"/>
                </a:solidFill>
                <a:latin typeface="宋体" panose="02010600030101010101" pitchFamily="2" charset="-122"/>
                <a:ea typeface="宋体" panose="02010600030101010101" pitchFamily="2" charset="-122"/>
                <a:sym typeface="+mn-ea"/>
              </a:rPr>
              <a:t>优秀案例二等奖。指导省大学生力学竞赛获奖十余项。</a:t>
            </a:r>
            <a:endParaRPr lang="en-US" altLang="zh-CN" sz="2000" dirty="0">
              <a:solidFill>
                <a:prstClr val="black"/>
              </a:solidFill>
              <a:latin typeface="宋体" panose="02010600030101010101" pitchFamily="2" charset="-122"/>
              <a:ea typeface="宋体" panose="02010600030101010101" pitchFamily="2" charset="-122"/>
            </a:endParaRPr>
          </a:p>
          <a:p>
            <a:pPr algn="just"/>
            <a:r>
              <a:rPr lang="en-US" altLang="zh-CN" sz="2000" dirty="0">
                <a:solidFill>
                  <a:prstClr val="black"/>
                </a:solidFill>
                <a:latin typeface="宋体" panose="02010600030101010101" pitchFamily="2" charset="-122"/>
                <a:ea typeface="宋体" panose="02010600030101010101" pitchFamily="2" charset="-122"/>
                <a:sym typeface="+mn-ea"/>
              </a:rPr>
              <a:t>    </a:t>
            </a:r>
            <a:r>
              <a:rPr lang="zh-CN" altLang="zh-CN" sz="2000" dirty="0">
                <a:solidFill>
                  <a:prstClr val="black"/>
                </a:solidFill>
                <a:latin typeface="宋体" panose="02010600030101010101" pitchFamily="2" charset="-122"/>
                <a:ea typeface="宋体" panose="02010600030101010101" pitchFamily="2" charset="-122"/>
                <a:sym typeface="+mn-ea"/>
              </a:rPr>
              <a:t>期望大家：扎实专业基础，力求全面发展。</a:t>
            </a: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zh-CN" altLang="zh-CN" sz="2000" dirty="0">
              <a:solidFill>
                <a:prstClr val="black"/>
              </a:solidFill>
              <a:latin typeface="宋体" panose="02010600030101010101" pitchFamily="2" charset="-122"/>
              <a:ea typeface="宋体" panose="02010600030101010101" pitchFamily="2" charset="-122"/>
            </a:endParaRPr>
          </a:p>
          <a:p>
            <a:pPr algn="just"/>
            <a:endParaRPr lang="zh-CN" altLang="zh-CN" sz="2000" dirty="0">
              <a:solidFill>
                <a:prstClr val="black"/>
              </a:solidFill>
              <a:latin typeface="宋体" panose="02010600030101010101" pitchFamily="2" charset="-122"/>
              <a:ea typeface="宋体" panose="02010600030101010101" pitchFamily="2" charset="-122"/>
            </a:endParaRPr>
          </a:p>
          <a:p>
            <a:pPr algn="just"/>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理论物理</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32515" t="38827" r="448" b="-96"/>
          <a:stretch>
            <a:fillRect/>
          </a:stretch>
        </p:blipFill>
        <p:spPr>
          <a:xfrm>
            <a:off x="7818120" y="1128395"/>
            <a:ext cx="3535680" cy="430847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5439" y="826074"/>
            <a:ext cx="420005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李勇</a:t>
            </a: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345" y="1745615"/>
            <a:ext cx="6423660" cy="4551680"/>
          </a:xfrm>
          <a:prstGeom prst="rect">
            <a:avLst/>
          </a:prstGeom>
        </p:spPr>
        <p:txBody>
          <a:bodyPr wrap="square" lIns="91440" tIns="45720" rIns="91440" bIns="45720">
            <a:noAutofit/>
          </a:bodyPr>
          <a:lstStyle/>
          <a:p>
            <a:pPr algn="just">
              <a:lnSpc>
                <a:spcPts val="3000"/>
              </a:lnSpc>
              <a:spcBef>
                <a:spcPts val="0"/>
              </a:spcBef>
              <a:spcAft>
                <a:spcPts val="0"/>
              </a:spcAft>
            </a:pPr>
            <a:r>
              <a:rPr lang="zh-CN" altLang="en-US" sz="2000" dirty="0">
                <a:solidFill>
                  <a:prstClr val="black"/>
                </a:solidFill>
                <a:latin typeface="宋体" panose="02010600030101010101" pitchFamily="2" charset="-122"/>
                <a:ea typeface="宋体" panose="02010600030101010101" pitchFamily="2" charset="-122"/>
                <a:sym typeface="+mn-ea"/>
              </a:rPr>
              <a:t>    博士毕业于四川</a:t>
            </a:r>
            <a:r>
              <a:rPr lang="zh-CN" altLang="en-US" sz="2000" dirty="0">
                <a:solidFill>
                  <a:prstClr val="black"/>
                </a:solidFill>
                <a:latin typeface="宋体" panose="02010600030101010101" pitchFamily="2" charset="-122"/>
                <a:ea typeface="宋体" panose="02010600030101010101" pitchFamily="2" charset="-122"/>
              </a:rPr>
              <a:t>大学。</a:t>
            </a:r>
            <a:r>
              <a:rPr lang="zh-CN" altLang="zh-CN" sz="2000" dirty="0">
                <a:solidFill>
                  <a:prstClr val="black"/>
                </a:solidFill>
                <a:latin typeface="宋体" panose="02010600030101010101" pitchFamily="2" charset="-122"/>
                <a:ea typeface="宋体" panose="02010600030101010101" pitchFamily="2" charset="-122"/>
              </a:rPr>
              <a:t>浙江省“新世纪</a:t>
            </a:r>
            <a:r>
              <a:rPr lang="en-US" altLang="zh-CN" sz="2000" dirty="0">
                <a:solidFill>
                  <a:prstClr val="black"/>
                </a:solidFill>
                <a:latin typeface="宋体" panose="02010600030101010101" pitchFamily="2" charset="-122"/>
                <a:ea typeface="宋体" panose="02010600030101010101" pitchFamily="2" charset="-122"/>
              </a:rPr>
              <a:t>151</a:t>
            </a:r>
            <a:r>
              <a:rPr lang="zh-CN" altLang="zh-CN" sz="2000" dirty="0">
                <a:solidFill>
                  <a:prstClr val="black"/>
                </a:solidFill>
                <a:latin typeface="宋体" panose="02010600030101010101" pitchFamily="2" charset="-122"/>
                <a:ea typeface="宋体" panose="02010600030101010101" pitchFamily="2" charset="-122"/>
              </a:rPr>
              <a:t>人才工程”第二层次人才，中国仪器仪表学会光机电技术与系统集成分会理事、图像科学与工程分会理事，中国光学学会光电专业委员会委员。</a:t>
            </a:r>
            <a:r>
              <a:rPr lang="en-US" altLang="zh-CN" sz="2000" dirty="0">
                <a:solidFill>
                  <a:prstClr val="black"/>
                </a:solidFill>
                <a:latin typeface="宋体" panose="02010600030101010101" pitchFamily="2" charset="-122"/>
                <a:ea typeface="宋体" panose="02010600030101010101" pitchFamily="2" charset="-122"/>
              </a:rPr>
              <a:t>1994</a:t>
            </a:r>
            <a:r>
              <a:rPr lang="zh-CN" altLang="zh-CN" sz="2000" dirty="0">
                <a:solidFill>
                  <a:prstClr val="black"/>
                </a:solidFill>
                <a:latin typeface="宋体" panose="02010600030101010101" pitchFamily="2" charset="-122"/>
                <a:ea typeface="宋体" panose="02010600030101010101" pitchFamily="2" charset="-122"/>
              </a:rPr>
              <a:t>年毕业留校任教，到目前共承担和参加了</a:t>
            </a:r>
            <a:r>
              <a:rPr lang="en-US" altLang="zh-CN" sz="2000" dirty="0">
                <a:solidFill>
                  <a:prstClr val="black"/>
                </a:solidFill>
                <a:latin typeface="宋体" panose="02010600030101010101" pitchFamily="2" charset="-122"/>
                <a:ea typeface="宋体" panose="02010600030101010101" pitchFamily="2" charset="-122"/>
              </a:rPr>
              <a:t>10</a:t>
            </a:r>
            <a:r>
              <a:rPr lang="zh-CN" altLang="zh-CN" sz="2000" dirty="0">
                <a:solidFill>
                  <a:prstClr val="black"/>
                </a:solidFill>
                <a:latin typeface="宋体" panose="02010600030101010101" pitchFamily="2" charset="-122"/>
                <a:ea typeface="宋体" panose="02010600030101010101" pitchFamily="2" charset="-122"/>
              </a:rPr>
              <a:t>余项国家和省部级科研项目，发表</a:t>
            </a:r>
            <a:r>
              <a:rPr lang="en-US" altLang="zh-CN" sz="2000" dirty="0">
                <a:solidFill>
                  <a:prstClr val="black"/>
                </a:solidFill>
                <a:latin typeface="宋体" panose="02010600030101010101" pitchFamily="2" charset="-122"/>
                <a:ea typeface="宋体" panose="02010600030101010101" pitchFamily="2" charset="-122"/>
              </a:rPr>
              <a:t>40</a:t>
            </a:r>
            <a:r>
              <a:rPr lang="zh-CN" altLang="zh-CN" sz="2000" dirty="0">
                <a:solidFill>
                  <a:prstClr val="black"/>
                </a:solidFill>
                <a:latin typeface="宋体" panose="02010600030101010101" pitchFamily="2" charset="-122"/>
                <a:ea typeface="宋体" panose="02010600030101010101" pitchFamily="2" charset="-122"/>
              </a:rPr>
              <a:t>余篇学术论文，曾获省科学技术二等奖（排名第</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a:t>
            </a:r>
            <a:endParaRPr lang="en-US" altLang="zh-CN" sz="2000" dirty="0">
              <a:solidFill>
                <a:prstClr val="black"/>
              </a:solidFill>
              <a:latin typeface="宋体" panose="02010600030101010101" pitchFamily="2" charset="-122"/>
              <a:ea typeface="宋体" panose="02010600030101010101" pitchFamily="2" charset="-122"/>
            </a:endParaRPr>
          </a:p>
          <a:p>
            <a:pPr algn="just">
              <a:lnSpc>
                <a:spcPts val="3000"/>
              </a:lnSpc>
              <a:spcBef>
                <a:spcPts val="0"/>
              </a:spcBef>
              <a:spcAft>
                <a:spcPts val="0"/>
              </a:spcAft>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研究兴趣包括：光学三维传感、数字全息及三维显示、机器视觉</a:t>
            </a:r>
            <a:r>
              <a:rPr lang="zh-CN" altLang="en-US" sz="2000" dirty="0">
                <a:solidFill>
                  <a:prstClr val="black"/>
                </a:solidFill>
                <a:latin typeface="宋体" panose="02010600030101010101" pitchFamily="2" charset="-122"/>
                <a:ea typeface="宋体" panose="02010600030101010101" pitchFamily="2" charset="-122"/>
              </a:rPr>
              <a:t>。</a:t>
            </a:r>
            <a:endParaRPr lang="en-US" altLang="zh-CN" sz="2000" dirty="0">
              <a:solidFill>
                <a:prstClr val="black"/>
              </a:solidFill>
              <a:latin typeface="宋体" panose="02010600030101010101" pitchFamily="2" charset="-122"/>
              <a:ea typeface="宋体" panose="02010600030101010101" pitchFamily="2" charset="-122"/>
            </a:endParaRPr>
          </a:p>
          <a:p>
            <a:pPr algn="just">
              <a:lnSpc>
                <a:spcPts val="3000"/>
              </a:lnSpc>
              <a:spcBef>
                <a:spcPts val="0"/>
              </a:spcBef>
              <a:spcAft>
                <a:spcPts val="0"/>
              </a:spcAft>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希望数学基础好，有较好的编程能力，肯吃苦钻研，尤其是在数学建模竞赛中取得好成绩，</a:t>
            </a:r>
            <a:r>
              <a:rPr lang="zh-CN" altLang="zh-CN" sz="2000" dirty="0">
                <a:solidFill>
                  <a:prstClr val="black"/>
                </a:solidFill>
                <a:latin typeface="宋体" panose="02010600030101010101" pitchFamily="2" charset="-122"/>
                <a:ea typeface="宋体" panose="02010600030101010101" pitchFamily="2" charset="-122"/>
                <a:sym typeface="+mn-ea"/>
              </a:rPr>
              <a:t>对光电三维信息感知、处理、显示等兴趣浓厚的同学加入研究团队。</a:t>
            </a: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全息三维显示、光学三维感知</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334308" y="5061346"/>
            <a:ext cx="9669032" cy="398780"/>
          </a:xfrm>
          <a:prstGeom prst="rect">
            <a:avLst/>
          </a:prstGeom>
          <a:noFill/>
        </p:spPr>
        <p:txBody>
          <a:bodyPr wrap="square" rtlCol="0">
            <a:spAutoFit/>
          </a:bodyPr>
          <a:lstStyle/>
          <a:p>
            <a:pPr algn="just"/>
            <a:endParaRPr lang="zh-CN" altLang="zh-CN" sz="2000" dirty="0">
              <a:solidFill>
                <a:prstClr val="black"/>
              </a:solidFill>
              <a:latin typeface="宋体" panose="02010600030101010101" pitchFamily="2" charset="-122"/>
              <a:ea typeface="宋体" panose="02010600030101010101" pitchFamily="2" charset="-122"/>
            </a:endParaRPr>
          </a:p>
        </p:txBody>
      </p:sp>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7580" t="10795"/>
          <a:stretch>
            <a:fillRect/>
          </a:stretch>
        </p:blipFill>
        <p:spPr>
          <a:xfrm>
            <a:off x="7885430" y="1128395"/>
            <a:ext cx="3468370" cy="371792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梁清</a:t>
            </a:r>
            <a:r>
              <a:rPr lang="en-US" altLang="zh-CN" sz="3600" b="1" dirty="0">
                <a:solidFill>
                  <a:prstClr val="black"/>
                </a:solidFill>
                <a:latin typeface="宋体" panose="02010600030101010101" pitchFamily="2" charset="-122"/>
                <a:ea typeface="宋体" panose="02010600030101010101" pitchFamily="2" charset="-122"/>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345" y="1735455"/>
            <a:ext cx="6302375" cy="4293870"/>
          </a:xfrm>
          <a:prstGeom prst="rect">
            <a:avLst/>
          </a:prstGeom>
        </p:spPr>
        <p:txBody>
          <a:bodyPr wrap="square" lIns="91440" tIns="45720" rIns="91440" bIns="45720">
            <a:noAutofit/>
          </a:bodyPr>
          <a:lstStyle/>
          <a:p>
            <a:pPr algn="just">
              <a:lnSpc>
                <a:spcPct val="150000"/>
              </a:lnSpc>
            </a:pPr>
            <a:r>
              <a:rPr lang="zh-CN" altLang="en-US" sz="2000" dirty="0">
                <a:solidFill>
                  <a:prstClr val="black"/>
                </a:solidFill>
                <a:latin typeface="宋体" panose="02010600030101010101" pitchFamily="2" charset="-122"/>
                <a:ea typeface="宋体" panose="02010600030101010101" pitchFamily="2" charset="-122"/>
                <a:sym typeface="+mn-ea"/>
              </a:rPr>
              <a:t>    物电学院博士生导师，博士毕业于</a:t>
            </a:r>
            <a:r>
              <a:rPr lang="zh-CN" altLang="en-US" sz="2000" dirty="0">
                <a:solidFill>
                  <a:prstClr val="black"/>
                </a:solidFill>
                <a:latin typeface="宋体" panose="02010600030101010101" pitchFamily="2" charset="-122"/>
                <a:ea typeface="宋体" panose="02010600030101010101" pitchFamily="2" charset="-122"/>
              </a:rPr>
              <a:t>南京大学，</a:t>
            </a:r>
            <a:r>
              <a:rPr lang="en-US" altLang="zh-CN" sz="2000" dirty="0">
                <a:solidFill>
                  <a:prstClr val="black"/>
                </a:solidFill>
                <a:latin typeface="宋体" panose="02010600030101010101" pitchFamily="2" charset="-122"/>
                <a:ea typeface="宋体" panose="02010600030101010101" pitchFamily="2" charset="-122"/>
              </a:rPr>
              <a:t>2015</a:t>
            </a:r>
            <a:r>
              <a:rPr lang="zh-CN" altLang="zh-CN" sz="2000" dirty="0">
                <a:solidFill>
                  <a:prstClr val="black"/>
                </a:solidFill>
                <a:latin typeface="宋体" panose="02010600030101010101" pitchFamily="2" charset="-122"/>
                <a:ea typeface="宋体" panose="02010600030101010101" pitchFamily="2" charset="-122"/>
              </a:rPr>
              <a:t>年</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月至</a:t>
            </a:r>
            <a:r>
              <a:rPr lang="en-US" altLang="zh-CN" sz="2000" dirty="0">
                <a:solidFill>
                  <a:prstClr val="black"/>
                </a:solidFill>
                <a:latin typeface="宋体" panose="02010600030101010101" pitchFamily="2" charset="-122"/>
                <a:ea typeface="宋体" panose="02010600030101010101" pitchFamily="2" charset="-122"/>
              </a:rPr>
              <a:t>2016</a:t>
            </a:r>
            <a:r>
              <a:rPr lang="zh-CN" altLang="zh-CN" sz="2000" dirty="0">
                <a:solidFill>
                  <a:prstClr val="black"/>
                </a:solidFill>
                <a:latin typeface="宋体" panose="02010600030101010101" pitchFamily="2" charset="-122"/>
                <a:ea typeface="宋体" panose="02010600030101010101" pitchFamily="2" charset="-122"/>
              </a:rPr>
              <a:t>年</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月，在加拿大卡尔加里大学访问一年。承担固体物理、大学物理、软物质物理导论等本科生和研究生课程的教学。先后在</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Nanoscale</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Journal of Physical Chemistry Letters</a:t>
            </a:r>
            <a:r>
              <a:rPr lang="zh-CN" altLang="zh-CN" sz="2000" dirty="0">
                <a:solidFill>
                  <a:prstClr val="black"/>
                </a:solidFill>
                <a:latin typeface="宋体" panose="02010600030101010101" pitchFamily="2" charset="-122"/>
                <a:ea typeface="宋体" panose="02010600030101010101" pitchFamily="2" charset="-122"/>
              </a:rPr>
              <a:t>等期刊发表学术论文</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余篇，主持国家自然科学基金</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项，省基金</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项，指导研究生</a:t>
            </a:r>
            <a:r>
              <a:rPr lang="en-US" altLang="zh-CN" sz="2000" dirty="0">
                <a:solidFill>
                  <a:prstClr val="black"/>
                </a:solidFill>
                <a:latin typeface="宋体" panose="02010600030101010101" pitchFamily="2" charset="-122"/>
                <a:ea typeface="宋体" panose="02010600030101010101" pitchFamily="2" charset="-122"/>
              </a:rPr>
              <a:t>10</a:t>
            </a:r>
            <a:r>
              <a:rPr lang="zh-CN" altLang="zh-CN" sz="2000" dirty="0">
                <a:solidFill>
                  <a:prstClr val="black"/>
                </a:solidFill>
                <a:latin typeface="宋体" panose="02010600030101010101" pitchFamily="2" charset="-122"/>
                <a:ea typeface="宋体" panose="02010600030101010101" pitchFamily="2" charset="-122"/>
              </a:rPr>
              <a:t>余人。</a:t>
            </a:r>
            <a:endParaRPr lang="en-US" altLang="zh-CN" sz="2000" dirty="0">
              <a:solidFill>
                <a:prstClr val="black"/>
              </a:solidFill>
              <a:latin typeface="宋体" panose="02010600030101010101" pitchFamily="2" charset="-122"/>
              <a:ea typeface="宋体" panose="02010600030101010101" pitchFamily="2" charset="-122"/>
            </a:endParaRPr>
          </a:p>
          <a:p>
            <a:pPr algn="just">
              <a:lnSpc>
                <a:spcPct val="150000"/>
              </a:lnSpc>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主要从事生物膜的微观结构以及生物膜与纳米颗粒之间相互作用的理论模拟研究。</a:t>
            </a:r>
            <a:endParaRPr lang="en-US" altLang="zh-CN" sz="2000" dirty="0">
              <a:solidFill>
                <a:prstClr val="black"/>
              </a:solidFill>
              <a:latin typeface="宋体" panose="02010600030101010101" pitchFamily="2" charset="-122"/>
              <a:ea typeface="宋体" panose="02010600030101010101" pitchFamily="2" charset="-122"/>
            </a:endParaRPr>
          </a:p>
          <a:p>
            <a:pPr algn="just">
              <a:lnSpc>
                <a:spcPct val="150000"/>
              </a:lnSpc>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希望同学们志存高远，足踏实地！</a:t>
            </a:r>
            <a:endParaRPr lang="zh-CN" altLang="zh-CN" sz="2000" dirty="0">
              <a:solidFill>
                <a:prstClr val="black"/>
              </a:solidFill>
              <a:latin typeface="宋体" panose="02010600030101010101" pitchFamily="2" charset="-122"/>
              <a:ea typeface="宋体" panose="02010600030101010101" pitchFamily="2" charset="-122"/>
            </a:endParaRPr>
          </a:p>
          <a:p>
            <a:pPr algn="just">
              <a:lnSpc>
                <a:spcPct val="150000"/>
              </a:lnSpc>
            </a:pP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软凝聚态物理</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6" name="图片 5" descr="穿西装戴眼镜的男人&#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t="-184" b="334"/>
          <a:stretch>
            <a:fillRect/>
          </a:stretch>
        </p:blipFill>
        <p:spPr>
          <a:xfrm>
            <a:off x="8263255" y="1170940"/>
            <a:ext cx="3090545" cy="385762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36864" y="831154"/>
            <a:ext cx="391386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梁兆新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334448" y="1745300"/>
            <a:ext cx="5655632" cy="3469640"/>
          </a:xfrm>
          <a:prstGeom prst="rect">
            <a:avLst/>
          </a:prstGeom>
        </p:spPr>
        <p:txBody>
          <a:bodyPr wrap="square" lIns="91440" tIns="45720" rIns="91440" bIns="4572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lang="zh-CN" altLang="en-US" sz="20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物电</a:t>
            </a:r>
            <a:r>
              <a:rPr lang="zh-CN" altLang="en-US" sz="2000" dirty="0">
                <a:solidFill>
                  <a:prstClr val="black"/>
                </a:solidFill>
                <a:latin typeface="宋体" panose="02010600030101010101" pitchFamily="2" charset="-122"/>
                <a:ea typeface="宋体" panose="02010600030101010101" pitchFamily="2" charset="-122"/>
                <a:sym typeface="+mn-ea"/>
              </a:rPr>
              <a:t>学院博士生导师</a:t>
            </a:r>
            <a:r>
              <a:rPr lang="zh-CN" altLang="en-US" sz="2000" dirty="0">
                <a:solidFill>
                  <a:prstClr val="black"/>
                </a:solidFill>
                <a:latin typeface="宋体" panose="02010600030101010101" pitchFamily="2" charset="-122"/>
                <a:ea typeface="宋体" panose="02010600030101010101" pitchFamily="2" charset="-122"/>
              </a:rPr>
              <a:t>，</a:t>
            </a:r>
            <a:r>
              <a:rPr lang="zh-CN" altLang="en-US" sz="2000" dirty="0">
                <a:solidFill>
                  <a:prstClr val="black"/>
                </a:solidFill>
                <a:latin typeface="宋体" panose="02010600030101010101" pitchFamily="2" charset="-122"/>
                <a:ea typeface="宋体" panose="02010600030101010101" pitchFamily="2" charset="-122"/>
                <a:sym typeface="+mn-ea"/>
              </a:rPr>
              <a:t>博士毕业于</a:t>
            </a:r>
            <a:r>
              <a:rPr lang="zh-CN" altLang="zh-CN" sz="2000" dirty="0">
                <a:solidFill>
                  <a:prstClr val="black"/>
                </a:solidFill>
                <a:latin typeface="宋体" panose="02010600030101010101" pitchFamily="2" charset="-122"/>
                <a:ea typeface="宋体" panose="02010600030101010101" pitchFamily="2" charset="-122"/>
              </a:rPr>
              <a:t>中国科学院大学</a:t>
            </a:r>
            <a:r>
              <a:rPr lang="zh-CN" altLang="en-US" sz="2000" dirty="0">
                <a:solidFill>
                  <a:prstClr val="black"/>
                </a:solidFill>
                <a:latin typeface="宋体" panose="02010600030101010101" pitchFamily="2" charset="-122"/>
                <a:ea typeface="宋体" panose="02010600030101010101" pitchFamily="2" charset="-122"/>
                <a:sym typeface="+mn-ea"/>
              </a:rPr>
              <a:t>，</a:t>
            </a:r>
            <a:r>
              <a:rPr lang="zh-CN" altLang="zh-CN" sz="2000" dirty="0">
                <a:solidFill>
                  <a:prstClr val="black"/>
                </a:solidFill>
                <a:latin typeface="宋体" panose="02010600030101010101" pitchFamily="2" charset="-122"/>
                <a:ea typeface="宋体" panose="02010600030101010101" pitchFamily="2" charset="-122"/>
              </a:rPr>
              <a:t>浙江省钱江学者，浙江省</a:t>
            </a:r>
            <a:r>
              <a:rPr lang="en-US" altLang="zh-CN" sz="2000" dirty="0">
                <a:solidFill>
                  <a:prstClr val="black"/>
                </a:solidFill>
                <a:latin typeface="宋体" panose="02010600030101010101" pitchFamily="2" charset="-122"/>
                <a:ea typeface="宋体" panose="02010600030101010101" pitchFamily="2" charset="-122"/>
              </a:rPr>
              <a:t>151</a:t>
            </a:r>
            <a:r>
              <a:rPr lang="zh-CN" altLang="zh-CN" sz="2000" dirty="0">
                <a:solidFill>
                  <a:prstClr val="black"/>
                </a:solidFill>
                <a:latin typeface="宋体" panose="02010600030101010101" pitchFamily="2" charset="-122"/>
                <a:ea typeface="宋体" panose="02010600030101010101" pitchFamily="2" charset="-122"/>
              </a:rPr>
              <a:t>第一层次人才。以第一作者或通讯作者在物理顶级期刊</a:t>
            </a:r>
            <a:r>
              <a:rPr lang="en-US" altLang="zh-CN" sz="2000" dirty="0">
                <a:solidFill>
                  <a:prstClr val="black"/>
                </a:solidFill>
                <a:latin typeface="宋体" panose="02010600030101010101" pitchFamily="2" charset="-122"/>
                <a:ea typeface="宋体" panose="02010600030101010101" pitchFamily="2" charset="-122"/>
              </a:rPr>
              <a:t>Phys. Rev. Lett.</a:t>
            </a:r>
            <a:r>
              <a:rPr lang="zh-CN" altLang="zh-CN" sz="2000" dirty="0">
                <a:solidFill>
                  <a:prstClr val="black"/>
                </a:solidFill>
                <a:latin typeface="宋体" panose="02010600030101010101" pitchFamily="2" charset="-122"/>
                <a:ea typeface="宋体" panose="02010600030101010101" pitchFamily="2" charset="-122"/>
              </a:rPr>
              <a:t>发表文章</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篇，在</a:t>
            </a:r>
            <a:r>
              <a:rPr lang="en-US" altLang="zh-CN" sz="2000" dirty="0" err="1">
                <a:solidFill>
                  <a:prstClr val="black"/>
                </a:solidFill>
                <a:latin typeface="宋体" panose="02010600030101010101" pitchFamily="2" charset="-122"/>
                <a:ea typeface="宋体" panose="02010600030101010101" pitchFamily="2" charset="-122"/>
              </a:rPr>
              <a:t>Mod,Phys.Lett.A</a:t>
            </a:r>
            <a:r>
              <a:rPr lang="zh-CN" altLang="zh-CN" sz="2000" dirty="0">
                <a:solidFill>
                  <a:prstClr val="black"/>
                </a:solidFill>
                <a:latin typeface="宋体" panose="02010600030101010101" pitchFamily="2" charset="-122"/>
                <a:ea typeface="宋体" panose="02010600030101010101" pitchFamily="2" charset="-122"/>
              </a:rPr>
              <a:t>和</a:t>
            </a:r>
            <a:r>
              <a:rPr lang="en-US" altLang="zh-CN" sz="2000" dirty="0" err="1">
                <a:solidFill>
                  <a:prstClr val="black"/>
                </a:solidFill>
                <a:latin typeface="宋体" panose="02010600030101010101" pitchFamily="2" charset="-122"/>
                <a:ea typeface="宋体" panose="02010600030101010101" pitchFamily="2" charset="-122"/>
              </a:rPr>
              <a:t>Mod.Phys.Lett.B</a:t>
            </a:r>
            <a:r>
              <a:rPr lang="zh-CN" altLang="zh-CN" sz="2000" dirty="0">
                <a:solidFill>
                  <a:prstClr val="black"/>
                </a:solidFill>
                <a:latin typeface="宋体" panose="02010600030101010101" pitchFamily="2" charset="-122"/>
                <a:ea typeface="宋体" panose="02010600030101010101" pitchFamily="2" charset="-122"/>
              </a:rPr>
              <a:t>发表学术邀请综述各</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篇，研究成果收到国内外同行的关注并被多次引用（</a:t>
            </a:r>
            <a:r>
              <a:rPr lang="en-US" altLang="zh-CN" sz="2000" dirty="0">
                <a:solidFill>
                  <a:prstClr val="black"/>
                </a:solidFill>
                <a:latin typeface="宋体" panose="02010600030101010101" pitchFamily="2" charset="-122"/>
                <a:ea typeface="宋体" panose="02010600030101010101" pitchFamily="2" charset="-122"/>
              </a:rPr>
              <a:t>700</a:t>
            </a:r>
            <a:r>
              <a:rPr lang="zh-CN" altLang="zh-CN" sz="2000" dirty="0">
                <a:solidFill>
                  <a:prstClr val="black"/>
                </a:solidFill>
                <a:latin typeface="宋体" panose="02010600030101010101" pitchFamily="2" charset="-122"/>
                <a:ea typeface="宋体" panose="02010600030101010101" pitchFamily="2" charset="-122"/>
              </a:rPr>
              <a:t>余次）。主持国家自然科学基金</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项以及省重点项目</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项，参与自然科学重点项目</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项。现为初阳学院物理专业</a:t>
            </a:r>
            <a:r>
              <a:rPr lang="en-US" altLang="zh-CN" sz="2000" dirty="0">
                <a:solidFill>
                  <a:prstClr val="black"/>
                </a:solidFill>
                <a:latin typeface="宋体" panose="02010600030101010101" pitchFamily="2" charset="-122"/>
                <a:ea typeface="宋体" panose="02010600030101010101" pitchFamily="2" charset="-122"/>
              </a:rPr>
              <a:t>19</a:t>
            </a:r>
            <a:r>
              <a:rPr lang="zh-CN" altLang="zh-CN" sz="2000" dirty="0">
                <a:solidFill>
                  <a:prstClr val="black"/>
                </a:solidFill>
                <a:latin typeface="宋体" panose="02010600030101010101" pitchFamily="2" charset="-122"/>
                <a:ea typeface="宋体" panose="02010600030101010101" pitchFamily="2" charset="-122"/>
              </a:rPr>
              <a:t>级班主任</a:t>
            </a:r>
            <a:r>
              <a:rPr lang="zh-CN" altLang="en-US" sz="2000" dirty="0">
                <a:solidFill>
                  <a:prstClr val="black"/>
                </a:solidFill>
                <a:latin typeface="宋体" panose="02010600030101010101" pitchFamily="2" charset="-122"/>
                <a:ea typeface="宋体" panose="02010600030101010101" pitchFamily="2" charset="-122"/>
              </a:rPr>
              <a:t>。</a:t>
            </a:r>
            <a:endParaRPr lang="en-US" altLang="zh-CN" sz="2000" dirty="0">
              <a:solidFill>
                <a:prstClr val="black"/>
              </a:solidFill>
              <a:latin typeface="宋体" panose="02010600030101010101" pitchFamily="2" charset="-122"/>
              <a:ea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主要从事非线性科学和超冷原子物理相关的基础理论研究，在超冷原子领域提出可调控实验</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凝聚态物理、量子计算、量子光学</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334448" y="5091026"/>
            <a:ext cx="9669032" cy="1015663"/>
          </a:xfrm>
          <a:prstGeom prst="rect">
            <a:avLst/>
          </a:prstGeom>
          <a:noFill/>
        </p:spPr>
        <p:txBody>
          <a:bodyPr wrap="square" rtlCol="0">
            <a:spAutoFit/>
          </a:bodyPr>
          <a:lstStyle/>
          <a:p>
            <a:r>
              <a:rPr lang="zh-CN" altLang="zh-CN" sz="2000" dirty="0">
                <a:solidFill>
                  <a:prstClr val="black"/>
                </a:solidFill>
                <a:latin typeface="宋体" panose="02010600030101010101" pitchFamily="2" charset="-122"/>
                <a:ea typeface="宋体" panose="02010600030101010101" pitchFamily="2" charset="-122"/>
              </a:rPr>
              <a:t>制备方案和空间尺度维度渡越的概念。</a:t>
            </a:r>
            <a:endParaRPr lang="en-US" altLang="zh-CN" sz="2000" dirty="0">
              <a:solidFill>
                <a:prstClr val="black"/>
              </a:solidFill>
              <a:latin typeface="宋体" panose="02010600030101010101" pitchFamily="2" charset="-122"/>
              <a:ea typeface="宋体" panose="02010600030101010101" pitchFamily="2" charset="-122"/>
            </a:endParaRPr>
          </a:p>
          <a:p>
            <a:pPr algn="just"/>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欢迎对物理学感兴趣的初阳学院同学（不限于物理专业）选我作为学业导师。</a:t>
            </a:r>
            <a:endParaRPr lang="zh-CN" altLang="zh-CN" sz="2000" dirty="0">
              <a:solidFill>
                <a:prstClr val="black"/>
              </a:solidFill>
              <a:latin typeface="宋体" panose="02010600030101010101" pitchFamily="2" charset="-122"/>
              <a:ea typeface="宋体" panose="02010600030101010101" pitchFamily="2" charset="-122"/>
            </a:endParaRPr>
          </a:p>
          <a:p>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5" name="图片 4" descr="穿蓝色衣服的男孩&#10;&#10;描述已自动生成"/>
          <p:cNvPicPr>
            <a:picLocks noChangeAspect="1"/>
          </p:cNvPicPr>
          <p:nvPr/>
        </p:nvPicPr>
        <p:blipFill rotWithShape="1">
          <a:blip r:embed="rId2">
            <a:extLst>
              <a:ext uri="{28A0092B-C50C-407E-A947-70E740481C1C}">
                <a14:useLocalDpi xmlns:a14="http://schemas.microsoft.com/office/drawing/2010/main" val="0"/>
              </a:ext>
            </a:extLst>
          </a:blip>
          <a:srcRect t="-306" b="1287"/>
          <a:stretch>
            <a:fillRect/>
          </a:stretch>
        </p:blipFill>
        <p:spPr>
          <a:xfrm>
            <a:off x="8420100" y="1128395"/>
            <a:ext cx="2933700" cy="408241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林机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96415"/>
            <a:ext cx="6292850" cy="4630420"/>
          </a:xfrm>
          <a:prstGeom prst="rect">
            <a:avLst/>
          </a:prstGeom>
        </p:spPr>
        <p:txBody>
          <a:bodyPr wrap="square" lIns="91440" tIns="45720" rIns="91440" bIns="45720">
            <a:noAutofit/>
          </a:bodyPr>
          <a:lstStyle/>
          <a:p>
            <a:pPr algn="just"/>
            <a:r>
              <a:rPr lang="zh-CN" altLang="en-US" sz="1900" dirty="0">
                <a:solidFill>
                  <a:prstClr val="black"/>
                </a:solidFill>
                <a:latin typeface="宋体" panose="02010600030101010101" pitchFamily="2" charset="-122"/>
                <a:ea typeface="宋体" panose="02010600030101010101" pitchFamily="2" charset="-122"/>
                <a:sym typeface="+mn-ea"/>
              </a:rPr>
              <a:t>    物电学院硕士生导师，博士毕业于中国科技</a:t>
            </a:r>
            <a:r>
              <a:rPr lang="zh-CN" altLang="en-US" sz="1900" dirty="0">
                <a:solidFill>
                  <a:prstClr val="black"/>
                </a:solidFill>
                <a:latin typeface="宋体" panose="02010600030101010101" pitchFamily="2" charset="-122"/>
                <a:ea typeface="宋体" panose="02010600030101010101" pitchFamily="2" charset="-122"/>
              </a:rPr>
              <a:t>大学。</a:t>
            </a:r>
            <a:r>
              <a:rPr lang="zh-CN" altLang="zh-CN" sz="1900" dirty="0">
                <a:solidFill>
                  <a:prstClr val="black"/>
                </a:solidFill>
                <a:latin typeface="宋体" panose="02010600030101010101" pitchFamily="2" charset="-122"/>
                <a:ea typeface="宋体" panose="02010600030101010101" pitchFamily="2" charset="-122"/>
              </a:rPr>
              <a:t>国家自然科学基金重点项目主持人。浙江省‘</a:t>
            </a:r>
            <a:r>
              <a:rPr lang="en-US" altLang="zh-CN" sz="1900" dirty="0">
                <a:solidFill>
                  <a:prstClr val="black"/>
                </a:solidFill>
                <a:latin typeface="宋体" panose="02010600030101010101" pitchFamily="2" charset="-122"/>
                <a:ea typeface="宋体" panose="02010600030101010101" pitchFamily="2" charset="-122"/>
              </a:rPr>
              <a:t>151</a:t>
            </a:r>
            <a:r>
              <a:rPr lang="zh-CN" altLang="zh-CN" sz="1900" dirty="0">
                <a:solidFill>
                  <a:prstClr val="black"/>
                </a:solidFill>
                <a:latin typeface="宋体" panose="02010600030101010101" pitchFamily="2" charset="-122"/>
                <a:ea typeface="宋体" panose="02010600030101010101" pitchFamily="2" charset="-122"/>
              </a:rPr>
              <a:t>’人才工程第二层次入选者，浙江省高校中青年学科带头人。主持国家自然基金项目</a:t>
            </a:r>
            <a:r>
              <a:rPr lang="en-US" altLang="zh-CN" sz="1900" dirty="0">
                <a:solidFill>
                  <a:prstClr val="black"/>
                </a:solidFill>
                <a:latin typeface="宋体" panose="02010600030101010101" pitchFamily="2" charset="-122"/>
                <a:ea typeface="宋体" panose="02010600030101010101" pitchFamily="2" charset="-122"/>
              </a:rPr>
              <a:t>6</a:t>
            </a:r>
            <a:r>
              <a:rPr lang="zh-CN" altLang="zh-CN" sz="1900" dirty="0">
                <a:solidFill>
                  <a:prstClr val="black"/>
                </a:solidFill>
                <a:latin typeface="宋体" panose="02010600030101010101" pitchFamily="2" charset="-122"/>
                <a:ea typeface="宋体" panose="02010600030101010101" pitchFamily="2" charset="-122"/>
              </a:rPr>
              <a:t>项，主持浙江省自然基金重点项目</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项目，主持省部级一般项目</a:t>
            </a:r>
            <a:r>
              <a:rPr lang="en-US" altLang="zh-CN" sz="1900" dirty="0">
                <a:solidFill>
                  <a:prstClr val="black"/>
                </a:solidFill>
                <a:latin typeface="宋体" panose="02010600030101010101" pitchFamily="2" charset="-122"/>
                <a:ea typeface="宋体" panose="02010600030101010101" pitchFamily="2" charset="-122"/>
              </a:rPr>
              <a:t>3</a:t>
            </a:r>
            <a:r>
              <a:rPr lang="zh-CN" altLang="zh-CN" sz="1900" dirty="0">
                <a:solidFill>
                  <a:prstClr val="black"/>
                </a:solidFill>
                <a:latin typeface="宋体" panose="02010600030101010101" pitchFamily="2" charset="-122"/>
                <a:ea typeface="宋体" panose="02010600030101010101" pitchFamily="2" charset="-122"/>
              </a:rPr>
              <a:t>项。发表国内外重要学术期刊上发表</a:t>
            </a:r>
            <a:r>
              <a:rPr lang="en-US" altLang="zh-CN" sz="1900" dirty="0">
                <a:solidFill>
                  <a:prstClr val="black"/>
                </a:solidFill>
                <a:latin typeface="宋体" panose="02010600030101010101" pitchFamily="2" charset="-122"/>
                <a:ea typeface="宋体" panose="02010600030101010101" pitchFamily="2" charset="-122"/>
              </a:rPr>
              <a:t>SCI</a:t>
            </a:r>
            <a:r>
              <a:rPr lang="zh-CN" altLang="zh-CN" sz="1900" dirty="0">
                <a:solidFill>
                  <a:prstClr val="black"/>
                </a:solidFill>
                <a:latin typeface="宋体" panose="02010600030101010101" pitchFamily="2" charset="-122"/>
                <a:ea typeface="宋体" panose="02010600030101010101" pitchFamily="2" charset="-122"/>
              </a:rPr>
              <a:t>论文</a:t>
            </a:r>
            <a:r>
              <a:rPr lang="en-US" altLang="zh-CN" sz="1900" dirty="0">
                <a:solidFill>
                  <a:prstClr val="black"/>
                </a:solidFill>
                <a:latin typeface="宋体" panose="02010600030101010101" pitchFamily="2" charset="-122"/>
                <a:ea typeface="宋体" panose="02010600030101010101" pitchFamily="2" charset="-122"/>
              </a:rPr>
              <a:t>150</a:t>
            </a:r>
            <a:r>
              <a:rPr lang="zh-CN" altLang="zh-CN" sz="1900" dirty="0">
                <a:solidFill>
                  <a:prstClr val="black"/>
                </a:solidFill>
                <a:latin typeface="宋体" panose="02010600030101010101" pitchFamily="2" charset="-122"/>
                <a:ea typeface="宋体" panose="02010600030101010101" pitchFamily="2" charset="-122"/>
              </a:rPr>
              <a:t>余篇</a:t>
            </a:r>
            <a:r>
              <a:rPr lang="en-US" altLang="zh-CN"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获教育部科技进步二等奖（排名第二），获浙江省高校优秀科研成果一、二等奖。国际理论物理中心协联成员，美国佛蒙特大学、澳大利亚悉尼大学以及芬兰阿尔托大学访问学者等</a:t>
            </a:r>
            <a:r>
              <a:rPr lang="en-US" altLang="zh-CN"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指导本科生获得国</a:t>
            </a:r>
            <a:r>
              <a:rPr lang="zh-CN" altLang="zh-CN" sz="1900" dirty="0">
                <a:solidFill>
                  <a:prstClr val="black"/>
                </a:solidFill>
                <a:latin typeface="宋体" panose="02010600030101010101" pitchFamily="2" charset="-122"/>
                <a:ea typeface="宋体" panose="02010600030101010101" pitchFamily="2" charset="-122"/>
                <a:sym typeface="+mn-ea"/>
              </a:rPr>
              <a:t>家级大学生创新创业项目</a:t>
            </a:r>
            <a:r>
              <a:rPr lang="en-US" altLang="zh-CN" sz="1900" dirty="0">
                <a:solidFill>
                  <a:prstClr val="black"/>
                </a:solidFill>
                <a:latin typeface="宋体" panose="02010600030101010101" pitchFamily="2" charset="-122"/>
                <a:ea typeface="宋体" panose="02010600030101010101" pitchFamily="2" charset="-122"/>
                <a:sym typeface="+mn-ea"/>
              </a:rPr>
              <a:t>2</a:t>
            </a:r>
            <a:r>
              <a:rPr lang="zh-CN" altLang="zh-CN" sz="1900" dirty="0">
                <a:solidFill>
                  <a:prstClr val="black"/>
                </a:solidFill>
                <a:latin typeface="宋体" panose="02010600030101010101" pitchFamily="2" charset="-122"/>
                <a:ea typeface="宋体" panose="02010600030101010101" pitchFamily="2" charset="-122"/>
                <a:sym typeface="+mn-ea"/>
              </a:rPr>
              <a:t>项，指导本科生发表学术论文</a:t>
            </a:r>
            <a:r>
              <a:rPr lang="en-US" altLang="zh-CN" sz="1900" dirty="0">
                <a:solidFill>
                  <a:prstClr val="black"/>
                </a:solidFill>
                <a:latin typeface="宋体" panose="02010600030101010101" pitchFamily="2" charset="-122"/>
                <a:ea typeface="宋体" panose="02010600030101010101" pitchFamily="2" charset="-122"/>
                <a:sym typeface="+mn-ea"/>
              </a:rPr>
              <a:t>SCI2</a:t>
            </a:r>
            <a:r>
              <a:rPr lang="zh-CN" altLang="zh-CN" sz="1900" dirty="0">
                <a:solidFill>
                  <a:prstClr val="black"/>
                </a:solidFill>
                <a:latin typeface="宋体" panose="02010600030101010101" pitchFamily="2" charset="-122"/>
                <a:ea typeface="宋体" panose="02010600030101010101" pitchFamily="2" charset="-122"/>
                <a:sym typeface="+mn-ea"/>
              </a:rPr>
              <a:t>篇。</a:t>
            </a:r>
            <a:endParaRPr lang="zh-CN" altLang="zh-CN" sz="1900" dirty="0">
              <a:solidFill>
                <a:prstClr val="black"/>
              </a:solidFill>
              <a:latin typeface="宋体" panose="02010600030101010101" pitchFamily="2" charset="-122"/>
              <a:ea typeface="宋体" panose="02010600030101010101" pitchFamily="2" charset="-122"/>
              <a:sym typeface="+mn-ea"/>
            </a:endParaRPr>
          </a:p>
          <a:p>
            <a:pPr algn="just"/>
            <a:r>
              <a:rPr lang="zh-CN" altLang="zh-CN" sz="1900" dirty="0">
                <a:solidFill>
                  <a:prstClr val="black"/>
                </a:solidFill>
                <a:latin typeface="宋体" panose="02010600030101010101" pitchFamily="2" charset="-122"/>
                <a:ea typeface="宋体" panose="02010600030101010101" pitchFamily="2" charset="-122"/>
                <a:sym typeface="+mn-ea"/>
              </a:rPr>
              <a:t> </a:t>
            </a:r>
            <a:r>
              <a:rPr lang="en-US" altLang="zh-CN" sz="1900" dirty="0">
                <a:solidFill>
                  <a:prstClr val="black"/>
                </a:solidFill>
                <a:latin typeface="宋体" panose="02010600030101010101" pitchFamily="2" charset="-122"/>
                <a:ea typeface="宋体" panose="02010600030101010101" pitchFamily="2" charset="-122"/>
                <a:sym typeface="+mn-ea"/>
              </a:rPr>
              <a:t>   </a:t>
            </a:r>
            <a:r>
              <a:rPr lang="zh-CN" altLang="zh-CN" sz="1900" dirty="0">
                <a:solidFill>
                  <a:prstClr val="black"/>
                </a:solidFill>
                <a:latin typeface="宋体" panose="02010600030101010101" pitchFamily="2" charset="-122"/>
                <a:ea typeface="宋体" panose="02010600030101010101" pitchFamily="2" charset="-122"/>
                <a:sym typeface="+mn-ea"/>
              </a:rPr>
              <a:t>主要从事非线性物理中的数学物理方法、周期性光学介质的孤子现象及其稳定性和超快脉冲与物质相互作用的非线性理论研究</a:t>
            </a:r>
            <a:r>
              <a:rPr lang="zh-CN" altLang="en-US" sz="1900" dirty="0">
                <a:solidFill>
                  <a:prstClr val="black"/>
                </a:solidFill>
                <a:latin typeface="宋体" panose="02010600030101010101" pitchFamily="2" charset="-122"/>
                <a:ea typeface="宋体" panose="02010600030101010101" pitchFamily="2" charset="-122"/>
                <a:sym typeface="+mn-ea"/>
              </a:rPr>
              <a:t>。</a:t>
            </a:r>
            <a:endParaRPr lang="en-US"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理论物理</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5" name="图片 4" descr="图片包含 桌子, 人, 室内, 图书馆&#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20622" t="1296" r="21750" b="10048"/>
          <a:stretch>
            <a:fillRect/>
          </a:stretch>
        </p:blipFill>
        <p:spPr>
          <a:xfrm>
            <a:off x="7929245" y="1039495"/>
            <a:ext cx="3424555" cy="394271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3016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马利红</a:t>
            </a: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334449" y="1733416"/>
            <a:ext cx="5655632" cy="3469640"/>
          </a:xfrm>
          <a:prstGeom prst="rect">
            <a:avLst/>
          </a:prstGeom>
        </p:spPr>
        <p:txBody>
          <a:bodyPr wrap="square" lIns="91440" tIns="45720" rIns="91440" bIns="45720">
            <a:noAutofit/>
          </a:bodyPr>
          <a:lstStyle/>
          <a:p>
            <a:pPr algn="just"/>
            <a:r>
              <a:rPr lang="zh-CN" altLang="en-US" sz="1900" dirty="0">
                <a:solidFill>
                  <a:prstClr val="black"/>
                </a:solidFill>
                <a:latin typeface="宋体" panose="02010600030101010101" pitchFamily="2" charset="-122"/>
                <a:ea typeface="宋体" panose="02010600030101010101" pitchFamily="2" charset="-122"/>
                <a:sym typeface="+mn-ea"/>
              </a:rPr>
              <a:t>    博士毕业于</a:t>
            </a:r>
            <a:r>
              <a:rPr lang="zh-CN" altLang="en-US" sz="1900" dirty="0">
                <a:solidFill>
                  <a:prstClr val="black"/>
                </a:solidFill>
                <a:latin typeface="宋体" panose="02010600030101010101" pitchFamily="2" charset="-122"/>
                <a:ea typeface="宋体" panose="02010600030101010101" pitchFamily="2" charset="-122"/>
              </a:rPr>
              <a:t>浙江大学。</a:t>
            </a:r>
            <a:r>
              <a:rPr lang="zh-CN" altLang="zh-CN" sz="1900" dirty="0">
                <a:solidFill>
                  <a:prstClr val="black"/>
                </a:solidFill>
                <a:latin typeface="宋体" panose="02010600030101010101" pitchFamily="2" charset="-122"/>
                <a:ea typeface="宋体" panose="02010600030101010101" pitchFamily="2" charset="-122"/>
              </a:rPr>
              <a:t>以第一作者</a:t>
            </a:r>
            <a:r>
              <a:rPr lang="en-US" altLang="zh-CN"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通讯作者在</a:t>
            </a:r>
            <a:r>
              <a:rPr lang="en-US" altLang="zh-CN" sz="1900" dirty="0">
                <a:solidFill>
                  <a:prstClr val="black"/>
                </a:solidFill>
                <a:latin typeface="宋体" panose="02010600030101010101" pitchFamily="2" charset="-122"/>
                <a:ea typeface="宋体" panose="02010600030101010101" pitchFamily="2" charset="-122"/>
              </a:rPr>
              <a:t>Nature Scientific Reports</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Optics Express</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Applied Optics</a:t>
            </a:r>
            <a:r>
              <a:rPr lang="zh-CN" altLang="zh-CN" sz="1900" dirty="0">
                <a:solidFill>
                  <a:prstClr val="black"/>
                </a:solidFill>
                <a:latin typeface="宋体" panose="02010600030101010101" pitchFamily="2" charset="-122"/>
                <a:ea typeface="宋体" panose="02010600030101010101" pitchFamily="2" charset="-122"/>
              </a:rPr>
              <a:t>等权威杂志发表</a:t>
            </a:r>
            <a:r>
              <a:rPr lang="en-US" altLang="zh-CN" sz="1900" dirty="0">
                <a:solidFill>
                  <a:prstClr val="black"/>
                </a:solidFill>
                <a:latin typeface="宋体" panose="02010600030101010101" pitchFamily="2" charset="-122"/>
                <a:ea typeface="宋体" panose="02010600030101010101" pitchFamily="2" charset="-122"/>
              </a:rPr>
              <a:t>SCI/EI</a:t>
            </a:r>
            <a:r>
              <a:rPr lang="zh-CN" altLang="zh-CN" sz="1900" dirty="0">
                <a:solidFill>
                  <a:prstClr val="black"/>
                </a:solidFill>
                <a:latin typeface="宋体" panose="02010600030101010101" pitchFamily="2" charset="-122"/>
                <a:ea typeface="宋体" panose="02010600030101010101" pitchFamily="2" charset="-122"/>
              </a:rPr>
              <a:t>论文</a:t>
            </a:r>
            <a:r>
              <a:rPr lang="en-US" altLang="zh-CN" sz="1900" dirty="0">
                <a:solidFill>
                  <a:prstClr val="black"/>
                </a:solidFill>
                <a:latin typeface="宋体" panose="02010600030101010101" pitchFamily="2" charset="-122"/>
                <a:ea typeface="宋体" panose="02010600030101010101" pitchFamily="2" charset="-122"/>
              </a:rPr>
              <a:t>30</a:t>
            </a:r>
            <a:r>
              <a:rPr lang="zh-CN" altLang="zh-CN" sz="1900" dirty="0">
                <a:solidFill>
                  <a:prstClr val="black"/>
                </a:solidFill>
                <a:latin typeface="宋体" panose="02010600030101010101" pitchFamily="2" charset="-122"/>
                <a:ea typeface="宋体" panose="02010600030101010101" pitchFamily="2" charset="-122"/>
              </a:rPr>
              <a:t>多篇。其中在</a:t>
            </a:r>
            <a:r>
              <a:rPr lang="en-US" altLang="zh-CN" sz="1900" dirty="0">
                <a:solidFill>
                  <a:prstClr val="black"/>
                </a:solidFill>
                <a:latin typeface="宋体" panose="02010600030101010101" pitchFamily="2" charset="-122"/>
                <a:ea typeface="宋体" panose="02010600030101010101" pitchFamily="2" charset="-122"/>
              </a:rPr>
              <a:t>SR</a:t>
            </a:r>
            <a:r>
              <a:rPr lang="zh-CN" altLang="zh-CN" sz="1900" dirty="0">
                <a:solidFill>
                  <a:prstClr val="black"/>
                </a:solidFill>
                <a:latin typeface="宋体" panose="02010600030101010101" pitchFamily="2" charset="-122"/>
                <a:ea typeface="宋体" panose="02010600030101010101" pitchFamily="2" charset="-122"/>
              </a:rPr>
              <a:t>发表的研究工作被伊利诺伊大学新闻中心做了详细报道。主持国家自然科学基金</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项，浙江省自然科学基金</a:t>
            </a:r>
            <a:r>
              <a:rPr lang="en-US" altLang="zh-CN" sz="1900" dirty="0">
                <a:solidFill>
                  <a:prstClr val="black"/>
                </a:solidFill>
                <a:latin typeface="宋体" panose="02010600030101010101" pitchFamily="2" charset="-122"/>
                <a:ea typeface="宋体" panose="02010600030101010101" pitchFamily="2" charset="-122"/>
              </a:rPr>
              <a:t>2</a:t>
            </a:r>
            <a:r>
              <a:rPr lang="zh-CN" altLang="zh-CN" sz="1900" dirty="0">
                <a:solidFill>
                  <a:prstClr val="black"/>
                </a:solidFill>
                <a:latin typeface="宋体" panose="02010600030101010101" pitchFamily="2" charset="-122"/>
                <a:ea typeface="宋体" panose="02010600030101010101" pitchFamily="2" charset="-122"/>
              </a:rPr>
              <a:t>项，浙江省教育厅项目</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项，金华市科技计划项目</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项，横向项目</a:t>
            </a:r>
            <a:r>
              <a:rPr lang="en-US" altLang="zh-CN" sz="1900" dirty="0">
                <a:solidFill>
                  <a:prstClr val="black"/>
                </a:solidFill>
                <a:latin typeface="宋体" panose="02010600030101010101" pitchFamily="2" charset="-122"/>
                <a:ea typeface="宋体" panose="02010600030101010101" pitchFamily="2" charset="-122"/>
              </a:rPr>
              <a:t>3</a:t>
            </a:r>
            <a:r>
              <a:rPr lang="zh-CN" altLang="zh-CN" sz="1900" dirty="0">
                <a:solidFill>
                  <a:prstClr val="black"/>
                </a:solidFill>
                <a:latin typeface="宋体" panose="02010600030101010101" pitchFamily="2" charset="-122"/>
                <a:ea typeface="宋体" panose="02010600030101010101" pitchFamily="2" charset="-122"/>
              </a:rPr>
              <a:t>项。</a:t>
            </a:r>
            <a:endParaRPr lang="en-US" altLang="zh-CN" sz="1900" dirty="0">
              <a:solidFill>
                <a:prstClr val="black"/>
              </a:solidFill>
              <a:latin typeface="宋体" panose="02010600030101010101" pitchFamily="2" charset="-122"/>
              <a:ea typeface="宋体" panose="02010600030101010101" pitchFamily="2" charset="-122"/>
            </a:endParaRPr>
          </a:p>
          <a:p>
            <a:pPr algn="just"/>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代表性论文</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a:t>
            </a:r>
            <a:r>
              <a:rPr lang="en-US" altLang="zh-CN" sz="1600" kern="100" dirty="0" err="1">
                <a:effectLst/>
                <a:latin typeface="Calibri" panose="020F0502020204030204" pitchFamily="34" charset="0"/>
                <a:ea typeface="宋体" panose="02010600030101010101" pitchFamily="2" charset="-122"/>
                <a:cs typeface="Times New Roman" panose="02020603050405020304" pitchFamily="18" charset="0"/>
              </a:rPr>
              <a:t>Kehua</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Zhang, </a:t>
            </a:r>
            <a:r>
              <a:rPr lang="en-US" altLang="zh-CN" sz="1600" kern="100" dirty="0" err="1">
                <a:effectLst/>
                <a:latin typeface="Calibri" panose="020F0502020204030204" pitchFamily="34" charset="0"/>
                <a:ea typeface="宋体" panose="02010600030101010101" pitchFamily="2" charset="-122"/>
                <a:cs typeface="Times New Roman" panose="02020603050405020304" pitchFamily="18" charset="0"/>
              </a:rPr>
              <a:t>Miaomiao</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Zhu, Lihong Ma*, et al.. Deep-Learning-Based Halo-Free White-Light Diffraction Phase Imaging. Frontiers in Physics, 2021, 9: 650108-1-11.4.</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endParaRPr lang="zh-CN" altLang="zh-CN" sz="1600" dirty="0">
              <a:solidFill>
                <a:prstClr val="black"/>
              </a:solidFill>
              <a:latin typeface="宋体" panose="02010600030101010101" pitchFamily="2" charset="-122"/>
              <a:ea typeface="宋体" panose="02010600030101010101" pitchFamily="2" charset="-122"/>
            </a:endParaRPr>
          </a:p>
          <a:p>
            <a:pPr algn="just"/>
            <a:endParaRPr lang="en-US"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计算成像</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7" name="文本框 6"/>
          <p:cNvSpPr txBox="1"/>
          <p:nvPr/>
        </p:nvSpPr>
        <p:spPr>
          <a:xfrm>
            <a:off x="1334448" y="4697338"/>
            <a:ext cx="10308911" cy="1815882"/>
          </a:xfrm>
          <a:prstGeom prst="rect">
            <a:avLst/>
          </a:prstGeom>
          <a:noFill/>
        </p:spPr>
        <p:txBody>
          <a:bodyPr wrap="square" rtlCol="0">
            <a:spAutoFit/>
          </a:bodyPr>
          <a:lstStyle/>
          <a:p>
            <a:pPr algn="just"/>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Lihong Ma*, </a:t>
            </a:r>
            <a:r>
              <a:rPr lang="en-US" altLang="zh-CN" sz="1600" kern="100" dirty="0" err="1">
                <a:effectLst/>
                <a:latin typeface="Calibri" panose="020F0502020204030204" pitchFamily="34" charset="0"/>
                <a:ea typeface="宋体" panose="02010600030101010101" pitchFamily="2" charset="-122"/>
                <a:cs typeface="Times New Roman" panose="02020603050405020304" pitchFamily="18" charset="0"/>
              </a:rPr>
              <a:t>Jiaheng</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Zhang, et al.. White light diffraction phase microscopy with slightly off-axis blind two-step phase-shifting. Optics Communications, 2020, 455: 124563.</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H. Majeed#, L. Ma#, et al.. Magnified Image Spatial Spectrum (MISS) microscopy for nanometer and millisecond scale label-free imaging, Opt. Express, 2018, 26: 5423-5440.</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L. Ma#, W </a:t>
            </a:r>
            <a:r>
              <a:rPr lang="en-US" altLang="zh-CN" sz="1600" kern="100" dirty="0" err="1">
                <a:effectLst/>
                <a:latin typeface="Calibri" panose="020F0502020204030204" pitchFamily="34" charset="0"/>
                <a:ea typeface="宋体" panose="02010600030101010101" pitchFamily="2" charset="-122"/>
                <a:cs typeface="Times New Roman" panose="02020603050405020304" pitchFamily="18" charset="0"/>
              </a:rPr>
              <a:t>Jin</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Symmetric and asymmetric hybrid cryptosystem based on compressive sensing and computer generated holography. Optics Communications, 2018, 407: 51-56.</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L. Ma#, G. </a:t>
            </a:r>
            <a:r>
              <a:rPr lang="en-US" altLang="zh-CN" sz="1600" kern="100" dirty="0" err="1">
                <a:effectLst/>
                <a:latin typeface="Calibri" panose="020F0502020204030204" pitchFamily="34" charset="0"/>
                <a:ea typeface="宋体" panose="02010600030101010101" pitchFamily="2" charset="-122"/>
                <a:cs typeface="Times New Roman" panose="02020603050405020304" pitchFamily="18" charset="0"/>
              </a:rPr>
              <a:t>Rajshekhar</a:t>
            </a:r>
            <a:r>
              <a:rPr lang="en-US" altLang="zh-CN" sz="1600" kern="100" dirty="0">
                <a:effectLst/>
                <a:latin typeface="Calibri" panose="020F0502020204030204" pitchFamily="34" charset="0"/>
                <a:ea typeface="宋体" panose="02010600030101010101" pitchFamily="2" charset="-122"/>
                <a:cs typeface="Times New Roman" panose="02020603050405020304" pitchFamily="18" charset="0"/>
              </a:rPr>
              <a:t>, et al.. Phase correlation imaging of unlabeled cell dynamics. Scientific Reports, 2016, 6: 32702-1-9.</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5" name="图片 4"/>
          <p:cNvPicPr>
            <a:picLocks noChangeAspect="1"/>
          </p:cNvPicPr>
          <p:nvPr/>
        </p:nvPicPr>
        <p:blipFill>
          <a:blip r:embed="rId2"/>
          <a:stretch>
            <a:fillRect/>
          </a:stretch>
        </p:blipFill>
        <p:spPr>
          <a:xfrm>
            <a:off x="8813800" y="1128395"/>
            <a:ext cx="2540000" cy="34874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66790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南广军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副教授</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（双龙学者特聘教授）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345" y="1915160"/>
            <a:ext cx="6436995" cy="3579495"/>
          </a:xfrm>
          <a:prstGeom prst="rect">
            <a:avLst/>
          </a:prstGeom>
        </p:spPr>
        <p:txBody>
          <a:bodyPr wrap="square" lIns="91440" tIns="45720" rIns="91440" bIns="45720">
            <a:noAutofit/>
          </a:bodyPr>
          <a:lstStyle/>
          <a:p>
            <a:pPr algn="just">
              <a:lnSpc>
                <a:spcPct val="150000"/>
              </a:lnSpc>
            </a:pPr>
            <a:r>
              <a:rPr lang="zh-CN" altLang="en-US" sz="2000" dirty="0">
                <a:solidFill>
                  <a:prstClr val="black"/>
                </a:solidFill>
                <a:latin typeface="宋体" panose="02010600030101010101" pitchFamily="2" charset="-122"/>
                <a:ea typeface="宋体" panose="02010600030101010101" pitchFamily="2" charset="-122"/>
                <a:sym typeface="+mn-ea"/>
              </a:rPr>
              <a:t>    博士毕业于</a:t>
            </a:r>
            <a:r>
              <a:rPr lang="zh-CN" altLang="zh-CN" sz="2000" dirty="0">
                <a:solidFill>
                  <a:prstClr val="black"/>
                </a:solidFill>
                <a:latin typeface="宋体" panose="02010600030101010101" pitchFamily="2" charset="-122"/>
                <a:ea typeface="宋体" panose="02010600030101010101" pitchFamily="2" charset="-122"/>
              </a:rPr>
              <a:t>中国科学院化学研究所</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在</a:t>
            </a:r>
            <a:r>
              <a:rPr lang="en-US" altLang="zh-CN" sz="2000" dirty="0">
                <a:solidFill>
                  <a:prstClr val="black"/>
                </a:solidFill>
                <a:latin typeface="宋体" panose="02010600030101010101" pitchFamily="2" charset="-122"/>
                <a:ea typeface="宋体" panose="02010600030101010101" pitchFamily="2" charset="-122"/>
              </a:rPr>
              <a:t>Nat. Photonics</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Chem. Soc. Rev.</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Adv. Mater.</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Adv. Energy Mater.</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J. Phys. Chem. Lett.</a:t>
            </a:r>
            <a:r>
              <a:rPr lang="zh-CN" altLang="zh-CN" sz="2000" dirty="0">
                <a:solidFill>
                  <a:prstClr val="black"/>
                </a:solidFill>
                <a:latin typeface="宋体" panose="02010600030101010101" pitchFamily="2" charset="-122"/>
                <a:ea typeface="宋体" panose="02010600030101010101" pitchFamily="2" charset="-122"/>
              </a:rPr>
              <a:t>等高水平期刊发表论文</a:t>
            </a:r>
            <a:r>
              <a:rPr lang="en-US" altLang="zh-CN" sz="2000" dirty="0">
                <a:solidFill>
                  <a:prstClr val="black"/>
                </a:solidFill>
                <a:latin typeface="宋体" panose="02010600030101010101" pitchFamily="2" charset="-122"/>
                <a:ea typeface="宋体" panose="02010600030101010101" pitchFamily="2" charset="-122"/>
              </a:rPr>
              <a:t>30</a:t>
            </a:r>
            <a:r>
              <a:rPr lang="zh-CN" altLang="zh-CN" sz="2000" dirty="0">
                <a:solidFill>
                  <a:prstClr val="black"/>
                </a:solidFill>
                <a:latin typeface="宋体" panose="02010600030101010101" pitchFamily="2" charset="-122"/>
                <a:ea typeface="宋体" panose="02010600030101010101" pitchFamily="2" charset="-122"/>
              </a:rPr>
              <a:t>余篇</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入选“欧盟玛丽居里学者”</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主持国家自然基金、国家博士后基金、欧盟地平线项目、开放课题等多个项目</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浙江师范大学“双龙学者”特聘教授</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指导本科生在权威期刊发表学术论文</a:t>
            </a:r>
            <a:r>
              <a:rPr lang="zh-CN" altLang="en-US" sz="2000" dirty="0">
                <a:solidFill>
                  <a:prstClr val="black"/>
                </a:solidFill>
                <a:latin typeface="宋体" panose="02010600030101010101" pitchFamily="2" charset="-122"/>
                <a:ea typeface="宋体" panose="02010600030101010101" pitchFamily="2" charset="-122"/>
              </a:rPr>
              <a:t>。</a:t>
            </a:r>
            <a:endParaRPr lang="en-US" altLang="zh-CN" sz="2000" dirty="0">
              <a:solidFill>
                <a:prstClr val="black"/>
              </a:solidFill>
              <a:latin typeface="宋体" panose="02010600030101010101" pitchFamily="2" charset="-122"/>
              <a:ea typeface="宋体" panose="02010600030101010101" pitchFamily="2" charset="-122"/>
            </a:endParaRPr>
          </a:p>
          <a:p>
            <a:pPr algn="just">
              <a:lnSpc>
                <a:spcPct val="150000"/>
              </a:lnSpc>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期望学生能够有进取心和意志力，对科学研究有兴趣。</a:t>
            </a:r>
            <a:endParaRPr lang="zh-CN" altLang="zh-CN" sz="2000" dirty="0">
              <a:solidFill>
                <a:prstClr val="black"/>
              </a:solidFill>
              <a:latin typeface="宋体" panose="02010600030101010101" pitchFamily="2" charset="-122"/>
              <a:ea typeface="宋体" panose="02010600030101010101" pitchFamily="2" charset="-122"/>
            </a:endParaRPr>
          </a:p>
          <a:p>
            <a:pPr algn="just">
              <a:lnSpc>
                <a:spcPct val="150000"/>
              </a:lnSpc>
            </a:pPr>
            <a:endParaRPr lang="zh-CN" altLang="zh-CN" sz="20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光电材料</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036" t="1025" r="13227" b="469"/>
          <a:stretch>
            <a:fillRect/>
          </a:stretch>
        </p:blipFill>
        <p:spPr bwMode="auto">
          <a:xfrm>
            <a:off x="8020685" y="1396365"/>
            <a:ext cx="3333115" cy="3272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p:nvPr/>
        </p:nvSpPr>
        <p:spPr>
          <a:xfrm>
            <a:off x="1387154" y="5702543"/>
            <a:ext cx="9762690" cy="661720"/>
          </a:xfrm>
          <a:prstGeom prst="rect">
            <a:avLst/>
          </a:prstGeom>
          <a:noFill/>
        </p:spPr>
        <p:txBody>
          <a:bodyPr wrap="square" rtlCol="0">
            <a:spAutoFit/>
          </a:bodyPr>
          <a:lstStyle/>
          <a:p>
            <a:r>
              <a:rPr lang="en-US" altLang="zh-CN" sz="1900" dirty="0">
                <a:solidFill>
                  <a:prstClr val="black"/>
                </a:solidFill>
                <a:latin typeface="宋体" panose="02010600030101010101" pitchFamily="2" charset="-122"/>
                <a:ea typeface="宋体" panose="02010600030101010101" pitchFamily="2" charset="-122"/>
              </a:rPr>
              <a:t>    </a:t>
            </a:r>
            <a:r>
              <a:rPr lang="zh-CN" altLang="zh-CN" sz="1900" dirty="0">
                <a:solidFill>
                  <a:prstClr val="black"/>
                </a:solidFill>
                <a:latin typeface="宋体" panose="02010600030101010101" pitchFamily="2" charset="-122"/>
                <a:ea typeface="宋体" panose="02010600030101010101" pitchFamily="2" charset="-122"/>
              </a:rPr>
              <a:t>个人网址：</a:t>
            </a:r>
            <a:r>
              <a:rPr lang="en-US" altLang="zh-CN" sz="1900" dirty="0">
                <a:solidFill>
                  <a:prstClr val="black"/>
                </a:solidFill>
                <a:latin typeface="宋体" panose="02010600030101010101" pitchFamily="2" charset="-122"/>
                <a:ea typeface="宋体" panose="02010600030101010101" pitchFamily="2" charset="-122"/>
              </a:rPr>
              <a:t>http://mypage.zjnu.edu.cn/20184435/zh_CN/index.htm</a:t>
            </a:r>
            <a:endParaRPr lang="zh-CN" altLang="zh-CN" sz="1900" dirty="0">
              <a:solidFill>
                <a:prstClr val="black"/>
              </a:solidFill>
              <a:latin typeface="宋体" panose="02010600030101010101" pitchFamily="2" charset="-122"/>
              <a:ea typeface="宋体" panose="02010600030101010101" pitchFamily="2" charset="-122"/>
            </a:endParaRPr>
          </a:p>
          <a:p>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3016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彭保进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926590"/>
            <a:ext cx="6425565" cy="3977005"/>
          </a:xfrm>
          <a:prstGeom prst="rect">
            <a:avLst/>
          </a:prstGeom>
        </p:spPr>
        <p:txBody>
          <a:bodyPr wrap="square" lIns="91440" tIns="45720" rIns="91440" bIns="45720">
            <a:noAutofit/>
          </a:bodyPr>
          <a:lstStyle/>
          <a:p>
            <a:pPr algn="just" fontAlgn="auto">
              <a:lnSpc>
                <a:spcPts val="3000"/>
              </a:lnSpc>
            </a:pPr>
            <a:r>
              <a:rPr lang="zh-CN" altLang="en-US" sz="1900" dirty="0">
                <a:solidFill>
                  <a:prstClr val="black"/>
                </a:solidFill>
                <a:latin typeface="宋体" panose="02010600030101010101" pitchFamily="2" charset="-122"/>
                <a:ea typeface="宋体" panose="02010600030101010101" pitchFamily="2" charset="-122"/>
                <a:sym typeface="+mn-ea"/>
              </a:rPr>
              <a:t>    硕士毕业于华东师范</a:t>
            </a:r>
            <a:r>
              <a:rPr lang="zh-CN" altLang="en-US" sz="1900" dirty="0">
                <a:solidFill>
                  <a:prstClr val="black"/>
                </a:solidFill>
                <a:latin typeface="宋体" panose="02010600030101010101" pitchFamily="2" charset="-122"/>
                <a:ea typeface="宋体" panose="02010600030101010101" pitchFamily="2" charset="-122"/>
              </a:rPr>
              <a:t>大学。</a:t>
            </a:r>
            <a:r>
              <a:rPr lang="zh-CN" altLang="zh-CN" sz="1900" dirty="0">
                <a:solidFill>
                  <a:prstClr val="black"/>
                </a:solidFill>
                <a:latin typeface="宋体" panose="02010600030101010101" pitchFamily="2" charset="-122"/>
                <a:ea typeface="宋体" panose="02010600030101010101" pitchFamily="2" charset="-122"/>
              </a:rPr>
              <a:t>主持多项省厅级项目和横向项目，参与多项国家级项目。发表学术论文</a:t>
            </a:r>
            <a:r>
              <a:rPr lang="en-US" altLang="zh-CN" sz="1900" dirty="0">
                <a:solidFill>
                  <a:prstClr val="black"/>
                </a:solidFill>
                <a:latin typeface="宋体" panose="02010600030101010101" pitchFamily="2" charset="-122"/>
                <a:ea typeface="宋体" panose="02010600030101010101" pitchFamily="2" charset="-122"/>
              </a:rPr>
              <a:t>50</a:t>
            </a:r>
            <a:r>
              <a:rPr lang="zh-CN" altLang="zh-CN" sz="1900" dirty="0">
                <a:solidFill>
                  <a:prstClr val="black"/>
                </a:solidFill>
                <a:latin typeface="宋体" panose="02010600030101010101" pitchFamily="2" charset="-122"/>
                <a:ea typeface="宋体" panose="02010600030101010101" pitchFamily="2" charset="-122"/>
              </a:rPr>
              <a:t>多篇（第一作者或通讯作者）、授权专利</a:t>
            </a:r>
            <a:r>
              <a:rPr lang="en-US" altLang="zh-CN" sz="1900" dirty="0">
                <a:solidFill>
                  <a:prstClr val="black"/>
                </a:solidFill>
                <a:latin typeface="宋体" panose="02010600030101010101" pitchFamily="2" charset="-122"/>
                <a:ea typeface="宋体" panose="02010600030101010101" pitchFamily="2" charset="-122"/>
              </a:rPr>
              <a:t>30</a:t>
            </a:r>
            <a:r>
              <a:rPr lang="zh-CN" altLang="zh-CN" sz="1900" dirty="0">
                <a:solidFill>
                  <a:prstClr val="black"/>
                </a:solidFill>
                <a:latin typeface="宋体" panose="02010600030101010101" pitchFamily="2" charset="-122"/>
                <a:ea typeface="宋体" panose="02010600030101010101" pitchFamily="2" charset="-122"/>
              </a:rPr>
              <a:t>多个。</a:t>
            </a:r>
            <a:r>
              <a:rPr lang="zh-CN" altLang="en-US" sz="1900" dirty="0">
                <a:solidFill>
                  <a:prstClr val="black"/>
                </a:solidFill>
                <a:latin typeface="宋体" panose="02010600030101010101" pitchFamily="2" charset="-122"/>
                <a:ea typeface="宋体" panose="02010600030101010101" pitchFamily="2" charset="-122"/>
              </a:rPr>
              <a:t>代表性获奖有：</a:t>
            </a:r>
            <a:r>
              <a:rPr lang="zh-CN" altLang="zh-CN" sz="1900" dirty="0">
                <a:solidFill>
                  <a:prstClr val="black"/>
                </a:solidFill>
                <a:latin typeface="宋体" panose="02010600030101010101" pitchFamily="2" charset="-122"/>
                <a:ea typeface="宋体" panose="02010600030101010101" pitchFamily="2" charset="-122"/>
              </a:rPr>
              <a:t>省“高校优秀共产党员”称号（</a:t>
            </a:r>
            <a:r>
              <a:rPr lang="en-US" altLang="zh-CN" sz="1900" dirty="0">
                <a:solidFill>
                  <a:prstClr val="black"/>
                </a:solidFill>
                <a:latin typeface="宋体" panose="02010600030101010101" pitchFamily="2" charset="-122"/>
                <a:ea typeface="宋体" panose="02010600030101010101" pitchFamily="2" charset="-122"/>
              </a:rPr>
              <a:t>2019.7</a:t>
            </a:r>
            <a:r>
              <a:rPr lang="zh-CN" altLang="zh-CN" sz="1900" dirty="0">
                <a:solidFill>
                  <a:prstClr val="black"/>
                </a:solidFill>
                <a:latin typeface="宋体" panose="02010600030101010101" pitchFamily="2" charset="-122"/>
                <a:ea typeface="宋体" panose="02010600030101010101" pitchFamily="2" charset="-122"/>
              </a:rPr>
              <a:t>）；省“师德先进个人”（</a:t>
            </a:r>
            <a:r>
              <a:rPr lang="en-US" altLang="zh-CN" sz="1900" dirty="0">
                <a:solidFill>
                  <a:prstClr val="black"/>
                </a:solidFill>
                <a:latin typeface="宋体" panose="02010600030101010101" pitchFamily="2" charset="-122"/>
                <a:ea typeface="宋体" panose="02010600030101010101" pitchFamily="2" charset="-122"/>
              </a:rPr>
              <a:t>2017.6</a:t>
            </a:r>
            <a:r>
              <a:rPr lang="zh-CN" altLang="zh-CN" sz="1900" dirty="0">
                <a:solidFill>
                  <a:prstClr val="black"/>
                </a:solidFill>
                <a:latin typeface="宋体" panose="02010600030101010101" pitchFamily="2" charset="-122"/>
                <a:ea typeface="宋体" panose="02010600030101010101" pitchFamily="2" charset="-122"/>
              </a:rPr>
              <a:t>）；省“三育人先进个人”（</a:t>
            </a:r>
            <a:r>
              <a:rPr lang="en-US" altLang="zh-CN" sz="1900" dirty="0">
                <a:solidFill>
                  <a:prstClr val="black"/>
                </a:solidFill>
                <a:latin typeface="宋体" panose="02010600030101010101" pitchFamily="2" charset="-122"/>
                <a:ea typeface="宋体" panose="02010600030101010101" pitchFamily="2" charset="-122"/>
              </a:rPr>
              <a:t>2010.6</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校“郑晓沧奖”（</a:t>
            </a:r>
            <a:r>
              <a:rPr lang="en-US" altLang="zh-CN" sz="1900" dirty="0">
                <a:solidFill>
                  <a:prstClr val="black"/>
                </a:solidFill>
                <a:latin typeface="宋体" panose="02010600030101010101" pitchFamily="2" charset="-122"/>
                <a:ea typeface="宋体" panose="02010600030101010101" pitchFamily="2" charset="-122"/>
              </a:rPr>
              <a:t>2021.9</a:t>
            </a:r>
            <a:r>
              <a:rPr lang="zh-CN" altLang="zh-CN" sz="1900" dirty="0">
                <a:solidFill>
                  <a:prstClr val="black"/>
                </a:solidFill>
                <a:latin typeface="宋体" panose="02010600030101010101" pitchFamily="2" charset="-122"/>
                <a:ea typeface="宋体" panose="02010600030101010101" pitchFamily="2" charset="-122"/>
              </a:rPr>
              <a:t>）；校大学生“挑战杯”优秀指导教师（</a:t>
            </a:r>
            <a:r>
              <a:rPr lang="en-US" altLang="zh-CN" sz="1900" dirty="0">
                <a:solidFill>
                  <a:prstClr val="black"/>
                </a:solidFill>
                <a:latin typeface="宋体" panose="02010600030101010101" pitchFamily="2" charset="-122"/>
                <a:ea typeface="宋体" panose="02010600030101010101" pitchFamily="2" charset="-122"/>
              </a:rPr>
              <a:t>2014.3)</a:t>
            </a:r>
            <a:r>
              <a:rPr lang="zh-CN" altLang="zh-CN" sz="1900" dirty="0">
                <a:solidFill>
                  <a:prstClr val="black"/>
                </a:solidFill>
                <a:latin typeface="宋体" panose="02010600030101010101" pitchFamily="2" charset="-122"/>
                <a:ea typeface="宋体" panose="02010600030101010101" pitchFamily="2" charset="-122"/>
              </a:rPr>
              <a:t>；校大学生“创新竞赛”优秀指导教师（</a:t>
            </a:r>
            <a:r>
              <a:rPr lang="en-US" altLang="zh-CN" sz="1900" dirty="0">
                <a:solidFill>
                  <a:prstClr val="black"/>
                </a:solidFill>
                <a:latin typeface="宋体" panose="02010600030101010101" pitchFamily="2" charset="-122"/>
                <a:ea typeface="宋体" panose="02010600030101010101" pitchFamily="2" charset="-122"/>
              </a:rPr>
              <a:t>2010/3</a:t>
            </a:r>
            <a:r>
              <a:rPr lang="zh-CN" altLang="zh-CN" sz="1900" dirty="0">
                <a:solidFill>
                  <a:prstClr val="black"/>
                </a:solidFill>
                <a:latin typeface="宋体" panose="02010600030101010101" pitchFamily="2" charset="-122"/>
                <a:ea typeface="宋体" panose="02010600030101010101" pitchFamily="2" charset="-122"/>
              </a:rPr>
              <a:t>）。</a:t>
            </a:r>
            <a:endParaRPr lang="en-US" altLang="zh-CN" sz="1900" dirty="0">
              <a:solidFill>
                <a:prstClr val="black"/>
              </a:solidFill>
              <a:latin typeface="宋体" panose="02010600030101010101" pitchFamily="2" charset="-122"/>
              <a:ea typeface="宋体" panose="02010600030101010101" pitchFamily="2" charset="-122"/>
            </a:endParaRPr>
          </a:p>
          <a:p>
            <a:pPr algn="just" fontAlgn="auto">
              <a:lnSpc>
                <a:spcPts val="3000"/>
              </a:lnSpc>
            </a:pPr>
            <a:r>
              <a:rPr lang="en-US" altLang="zh-CN" sz="1900" dirty="0">
                <a:solidFill>
                  <a:prstClr val="black"/>
                </a:solidFill>
                <a:latin typeface="宋体" panose="02010600030101010101" pitchFamily="2" charset="-122"/>
                <a:ea typeface="宋体" panose="02010600030101010101" pitchFamily="2" charset="-122"/>
              </a:rPr>
              <a:t>    </a:t>
            </a:r>
            <a:r>
              <a:rPr lang="zh-CN" altLang="zh-CN" sz="1900" dirty="0">
                <a:solidFill>
                  <a:prstClr val="black"/>
                </a:solidFill>
                <a:latin typeface="宋体" panose="02010600030101010101" pitchFamily="2" charset="-122"/>
                <a:ea typeface="宋体" panose="02010600030101010101" pitchFamily="2" charset="-122"/>
              </a:rPr>
              <a:t>指导的学生获批各级科研项目</a:t>
            </a:r>
            <a:r>
              <a:rPr lang="en-US" altLang="zh-CN" sz="1900" dirty="0">
                <a:solidFill>
                  <a:prstClr val="black"/>
                </a:solidFill>
                <a:latin typeface="宋体" panose="02010600030101010101" pitchFamily="2" charset="-122"/>
                <a:ea typeface="宋体" panose="02010600030101010101" pitchFamily="2" charset="-122"/>
              </a:rPr>
              <a:t>40</a:t>
            </a:r>
            <a:r>
              <a:rPr lang="zh-CN" altLang="zh-CN" sz="1900" dirty="0">
                <a:solidFill>
                  <a:prstClr val="black"/>
                </a:solidFill>
                <a:latin typeface="宋体" panose="02010600030101010101" pitchFamily="2" charset="-122"/>
                <a:ea typeface="宋体" panose="02010600030101010101" pitchFamily="2" charset="-122"/>
              </a:rPr>
              <a:t>多项，指导</a:t>
            </a:r>
            <a:r>
              <a:rPr lang="zh-CN" altLang="en-US" sz="1900" dirty="0">
                <a:solidFill>
                  <a:prstClr val="black"/>
                </a:solidFill>
                <a:latin typeface="宋体" panose="02010600030101010101" pitchFamily="2" charset="-122"/>
                <a:ea typeface="宋体" panose="02010600030101010101" pitchFamily="2" charset="-122"/>
              </a:rPr>
              <a:t>本</a:t>
            </a:r>
            <a:r>
              <a:rPr lang="zh-CN" altLang="zh-CN" sz="1900" dirty="0">
                <a:solidFill>
                  <a:prstClr val="black"/>
                </a:solidFill>
                <a:latin typeface="宋体" panose="02010600030101010101" pitchFamily="2" charset="-122"/>
                <a:ea typeface="宋体" panose="02010600030101010101" pitchFamily="2" charset="-122"/>
                <a:sym typeface="+mn-ea"/>
              </a:rPr>
              <a:t>科生在正式刊物上发表论文</a:t>
            </a:r>
            <a:r>
              <a:rPr lang="en-US" altLang="zh-CN" sz="1900" dirty="0">
                <a:solidFill>
                  <a:prstClr val="black"/>
                </a:solidFill>
                <a:latin typeface="宋体" panose="02010600030101010101" pitchFamily="2" charset="-122"/>
                <a:ea typeface="宋体" panose="02010600030101010101" pitchFamily="2" charset="-122"/>
                <a:sym typeface="+mn-ea"/>
              </a:rPr>
              <a:t>10</a:t>
            </a:r>
            <a:r>
              <a:rPr lang="zh-CN" altLang="zh-CN" sz="1900" dirty="0">
                <a:solidFill>
                  <a:prstClr val="black"/>
                </a:solidFill>
                <a:latin typeface="宋体" panose="02010600030101010101" pitchFamily="2" charset="-122"/>
                <a:ea typeface="宋体" panose="02010600030101010101" pitchFamily="2" charset="-122"/>
                <a:sym typeface="+mn-ea"/>
              </a:rPr>
              <a:t>多篇</a:t>
            </a:r>
            <a:r>
              <a:rPr lang="en-US" altLang="zh-CN" sz="1900" dirty="0">
                <a:solidFill>
                  <a:prstClr val="black"/>
                </a:solidFill>
                <a:latin typeface="宋体" panose="02010600030101010101" pitchFamily="2" charset="-122"/>
                <a:ea typeface="宋体" panose="02010600030101010101" pitchFamily="2" charset="-122"/>
                <a:sym typeface="+mn-ea"/>
              </a:rPr>
              <a:t>(</a:t>
            </a:r>
            <a:r>
              <a:rPr lang="zh-CN" altLang="zh-CN" sz="1900" dirty="0">
                <a:solidFill>
                  <a:prstClr val="black"/>
                </a:solidFill>
                <a:latin typeface="宋体" panose="02010600030101010101" pitchFamily="2" charset="-122"/>
                <a:ea typeface="宋体" panose="02010600030101010101" pitchFamily="2" charset="-122"/>
                <a:sym typeface="+mn-ea"/>
              </a:rPr>
              <a:t>学生为第一作者</a:t>
            </a:r>
            <a:r>
              <a:rPr lang="en-US" altLang="zh-CN" sz="1900" dirty="0">
                <a:solidFill>
                  <a:prstClr val="black"/>
                </a:solidFill>
                <a:latin typeface="宋体" panose="02010600030101010101" pitchFamily="2" charset="-122"/>
                <a:ea typeface="宋体" panose="02010600030101010101" pitchFamily="2" charset="-122"/>
                <a:sym typeface="+mn-ea"/>
              </a:rPr>
              <a:t>)</a:t>
            </a:r>
            <a:r>
              <a:rPr lang="zh-CN" altLang="zh-CN" sz="1900" dirty="0">
                <a:solidFill>
                  <a:prstClr val="black"/>
                </a:solidFill>
                <a:latin typeface="宋体" panose="02010600030101010101" pitchFamily="2" charset="-122"/>
                <a:ea typeface="宋体" panose="02010600030101010101" pitchFamily="2" charset="-122"/>
                <a:sym typeface="+mn-ea"/>
              </a:rPr>
              <a:t>，指导本科生申请并获授权专利</a:t>
            </a:r>
            <a:r>
              <a:rPr lang="en-US" altLang="zh-CN" sz="1900" dirty="0">
                <a:solidFill>
                  <a:prstClr val="black"/>
                </a:solidFill>
                <a:latin typeface="宋体" panose="02010600030101010101" pitchFamily="2" charset="-122"/>
                <a:ea typeface="宋体" panose="02010600030101010101" pitchFamily="2" charset="-122"/>
                <a:sym typeface="+mn-ea"/>
              </a:rPr>
              <a:t>10</a:t>
            </a:r>
            <a:r>
              <a:rPr lang="zh-CN" altLang="zh-CN" sz="1900" dirty="0">
                <a:solidFill>
                  <a:prstClr val="black"/>
                </a:solidFill>
                <a:latin typeface="宋体" panose="02010600030101010101" pitchFamily="2" charset="-122"/>
                <a:ea typeface="宋体" panose="02010600030101010101" pitchFamily="2" charset="-122"/>
                <a:sym typeface="+mn-ea"/>
              </a:rPr>
              <a:t>多项</a:t>
            </a:r>
            <a:r>
              <a:rPr lang="en-US" altLang="zh-CN" sz="1900" dirty="0">
                <a:solidFill>
                  <a:prstClr val="black"/>
                </a:solidFill>
                <a:latin typeface="宋体" panose="02010600030101010101" pitchFamily="2" charset="-122"/>
                <a:ea typeface="宋体" panose="02010600030101010101" pitchFamily="2" charset="-122"/>
                <a:sym typeface="+mn-ea"/>
              </a:rPr>
              <a:t>(</a:t>
            </a:r>
            <a:r>
              <a:rPr lang="zh-CN" altLang="zh-CN" sz="1900" dirty="0">
                <a:solidFill>
                  <a:prstClr val="black"/>
                </a:solidFill>
                <a:latin typeface="宋体" panose="02010600030101010101" pitchFamily="2" charset="-122"/>
                <a:ea typeface="宋体" panose="02010600030101010101" pitchFamily="2" charset="-122"/>
                <a:sym typeface="+mn-ea"/>
              </a:rPr>
              <a:t>学生为第一发明人</a:t>
            </a:r>
            <a:r>
              <a:rPr lang="en-US" altLang="zh-CN" sz="1900" dirty="0">
                <a:solidFill>
                  <a:prstClr val="black"/>
                </a:solidFill>
                <a:latin typeface="宋体" panose="02010600030101010101" pitchFamily="2" charset="-122"/>
                <a:ea typeface="宋体" panose="02010600030101010101" pitchFamily="2" charset="-122"/>
                <a:sym typeface="+mn-ea"/>
              </a:rPr>
              <a:t>)</a:t>
            </a:r>
            <a:r>
              <a:rPr lang="zh-CN" altLang="zh-CN" sz="1900" dirty="0">
                <a:solidFill>
                  <a:prstClr val="black"/>
                </a:solidFill>
                <a:latin typeface="宋体" panose="02010600030101010101" pitchFamily="2" charset="-122"/>
                <a:ea typeface="宋体" panose="02010600030101010101" pitchFamily="2" charset="-122"/>
                <a:sym typeface="+mn-ea"/>
              </a:rPr>
              <a:t>；指导学生获得各级奖项</a:t>
            </a:r>
            <a:r>
              <a:rPr lang="en-US" altLang="zh-CN" sz="1900" dirty="0">
                <a:solidFill>
                  <a:prstClr val="black"/>
                </a:solidFill>
                <a:latin typeface="宋体" panose="02010600030101010101" pitchFamily="2" charset="-122"/>
                <a:ea typeface="宋体" panose="02010600030101010101" pitchFamily="2" charset="-122"/>
                <a:sym typeface="+mn-ea"/>
              </a:rPr>
              <a:t>30</a:t>
            </a:r>
            <a:r>
              <a:rPr lang="zh-CN" altLang="zh-CN" sz="1900" dirty="0">
                <a:solidFill>
                  <a:prstClr val="black"/>
                </a:solidFill>
                <a:latin typeface="宋体" panose="02010600030101010101" pitchFamily="2" charset="-122"/>
                <a:ea typeface="宋体" panose="02010600030101010101" pitchFamily="2" charset="-122"/>
                <a:sym typeface="+mn-ea"/>
              </a:rPr>
              <a:t>余项。</a:t>
            </a:r>
            <a:endParaRPr lang="zh-CN" altLang="zh-CN" sz="1900" dirty="0">
              <a:solidFill>
                <a:prstClr val="black"/>
              </a:solidFill>
              <a:latin typeface="宋体" panose="02010600030101010101" pitchFamily="2" charset="-122"/>
              <a:ea typeface="宋体" panose="02010600030101010101" pitchFamily="2" charset="-122"/>
            </a:endParaRPr>
          </a:p>
          <a:p>
            <a:pPr algn="just"/>
            <a:endParaRPr lang="en-US" altLang="zh-CN" sz="19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光电技术</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5" name="图片 4" descr="人站在屏幕前&#10;&#10;中度可信度描述已自动生成"/>
          <p:cNvPicPr>
            <a:picLocks noChangeAspect="1"/>
          </p:cNvPicPr>
          <p:nvPr/>
        </p:nvPicPr>
        <p:blipFill rotWithShape="1">
          <a:blip r:embed="rId2">
            <a:extLst>
              <a:ext uri="{28A0092B-C50C-407E-A947-70E740481C1C}">
                <a14:useLocalDpi xmlns:a14="http://schemas.microsoft.com/office/drawing/2010/main" val="0"/>
              </a:ext>
            </a:extLst>
          </a:blip>
          <a:srcRect l="14026" t="24845" r="38892" b="2599"/>
          <a:stretch>
            <a:fillRect/>
          </a:stretch>
        </p:blipFill>
        <p:spPr>
          <a:xfrm>
            <a:off x="7897495" y="1128395"/>
            <a:ext cx="3456305" cy="354266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3016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任志君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073275"/>
            <a:ext cx="5880100" cy="3800475"/>
          </a:xfrm>
          <a:prstGeom prst="rect">
            <a:avLst/>
          </a:prstGeom>
        </p:spPr>
        <p:txBody>
          <a:bodyPr wrap="square" lIns="91440" tIns="45720" rIns="91440" bIns="45720">
            <a:noAutofit/>
          </a:bodyPr>
          <a:lstStyle/>
          <a:p>
            <a:pPr algn="just">
              <a:lnSpc>
                <a:spcPct val="150000"/>
              </a:lnSpc>
            </a:pPr>
            <a:r>
              <a:rPr lang="zh-CN" altLang="en-US" sz="2000" dirty="0">
                <a:solidFill>
                  <a:prstClr val="black"/>
                </a:solidFill>
                <a:latin typeface="宋体" panose="02010600030101010101" pitchFamily="2" charset="-122"/>
                <a:ea typeface="宋体" panose="02010600030101010101" pitchFamily="2" charset="-122"/>
                <a:sym typeface="+mn-ea"/>
              </a:rPr>
              <a:t>    物电学院博士生导师，博士毕业于</a:t>
            </a:r>
            <a:r>
              <a:rPr lang="zh-CN" altLang="zh-CN" sz="2000" dirty="0">
                <a:solidFill>
                  <a:prstClr val="black"/>
                </a:solidFill>
                <a:latin typeface="宋体" panose="02010600030101010101" pitchFamily="2" charset="-122"/>
                <a:ea typeface="宋体" panose="02010600030101010101" pitchFamily="2" charset="-122"/>
              </a:rPr>
              <a:t>中科院上海光机所</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主持国家自然科学基金项目</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项，第一或通讯作者发表学术论文</a:t>
            </a:r>
            <a:r>
              <a:rPr lang="en-US" altLang="zh-CN" sz="2000" dirty="0">
                <a:solidFill>
                  <a:prstClr val="black"/>
                </a:solidFill>
                <a:latin typeface="宋体" panose="02010600030101010101" pitchFamily="2" charset="-122"/>
                <a:ea typeface="宋体" panose="02010600030101010101" pitchFamily="2" charset="-122"/>
              </a:rPr>
              <a:t>50</a:t>
            </a:r>
            <a:r>
              <a:rPr lang="zh-CN" altLang="zh-CN" sz="2000" dirty="0">
                <a:solidFill>
                  <a:prstClr val="black"/>
                </a:solidFill>
                <a:latin typeface="宋体" panose="02010600030101010101" pitchFamily="2" charset="-122"/>
                <a:ea typeface="宋体" panose="02010600030101010101" pitchFamily="2" charset="-122"/>
              </a:rPr>
              <a:t>余篇，授权发明专利</a:t>
            </a:r>
            <a:r>
              <a:rPr lang="en-US" altLang="zh-CN" sz="2000" dirty="0">
                <a:solidFill>
                  <a:prstClr val="black"/>
                </a:solidFill>
                <a:latin typeface="宋体" panose="02010600030101010101" pitchFamily="2" charset="-122"/>
                <a:ea typeface="宋体" panose="02010600030101010101" pitchFamily="2" charset="-122"/>
              </a:rPr>
              <a:t>12</a:t>
            </a:r>
            <a:r>
              <a:rPr lang="zh-CN" altLang="zh-CN" sz="2000" dirty="0">
                <a:solidFill>
                  <a:prstClr val="black"/>
                </a:solidFill>
                <a:latin typeface="宋体" panose="02010600030101010101" pitchFamily="2" charset="-122"/>
                <a:ea typeface="宋体" panose="02010600030101010101" pitchFamily="2" charset="-122"/>
              </a:rPr>
              <a:t>项，出版专著一本。指导本科生发表学术论文近</a:t>
            </a:r>
            <a:r>
              <a:rPr lang="en-US" altLang="zh-CN" sz="2000" dirty="0">
                <a:solidFill>
                  <a:prstClr val="black"/>
                </a:solidFill>
                <a:latin typeface="宋体" panose="02010600030101010101" pitchFamily="2" charset="-122"/>
                <a:ea typeface="宋体" panose="02010600030101010101" pitchFamily="2" charset="-122"/>
              </a:rPr>
              <a:t>10</a:t>
            </a:r>
            <a:r>
              <a:rPr lang="zh-CN" altLang="zh-CN" sz="2000" dirty="0">
                <a:solidFill>
                  <a:prstClr val="black"/>
                </a:solidFill>
                <a:latin typeface="宋体" panose="02010600030101010101" pitchFamily="2" charset="-122"/>
                <a:ea typeface="宋体" panose="02010600030101010101" pitchFamily="2" charset="-122"/>
              </a:rPr>
              <a:t>篇，多次指导学生获国创及省新苗计划。现任中国光学教育委员会常务理事，省电子信息类教学指导委员会委员。曾入选浙江省教育厅优秀青年教师，入选浙江省</a:t>
            </a:r>
            <a:r>
              <a:rPr lang="en-US" altLang="zh-CN" sz="2000" dirty="0">
                <a:solidFill>
                  <a:prstClr val="black"/>
                </a:solidFill>
                <a:latin typeface="宋体" panose="02010600030101010101" pitchFamily="2" charset="-122"/>
                <a:ea typeface="宋体" panose="02010600030101010101" pitchFamily="2" charset="-122"/>
              </a:rPr>
              <a:t>151</a:t>
            </a:r>
            <a:r>
              <a:rPr lang="zh-CN" altLang="zh-CN" sz="2000" dirty="0">
                <a:solidFill>
                  <a:prstClr val="black"/>
                </a:solidFill>
                <a:latin typeface="宋体" panose="02010600030101010101" pitchFamily="2" charset="-122"/>
                <a:ea typeface="宋体" panose="02010600030101010101" pitchFamily="2" charset="-122"/>
              </a:rPr>
              <a:t>人才第三层次。</a:t>
            </a:r>
            <a:endParaRPr lang="zh-CN" altLang="zh-CN" sz="2000" dirty="0">
              <a:solidFill>
                <a:prstClr val="black"/>
              </a:solidFill>
              <a:latin typeface="宋体" panose="02010600030101010101" pitchFamily="2" charset="-122"/>
              <a:ea typeface="宋体" panose="02010600030101010101" pitchFamily="2" charset="-122"/>
            </a:endParaRPr>
          </a:p>
          <a:p>
            <a:pPr algn="just">
              <a:lnSpc>
                <a:spcPct val="150000"/>
              </a:lnSpc>
            </a:pP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激光技术、信息光学</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5" name="图片 4" descr="房间里的人&#10;&#10;描述已自动生成"/>
          <p:cNvPicPr>
            <a:picLocks noChangeAspect="1"/>
          </p:cNvPicPr>
          <p:nvPr/>
        </p:nvPicPr>
        <p:blipFill rotWithShape="1">
          <a:blip r:embed="rId2">
            <a:extLst>
              <a:ext uri="{28A0092B-C50C-407E-A947-70E740481C1C}">
                <a14:useLocalDpi xmlns:a14="http://schemas.microsoft.com/office/drawing/2010/main" val="0"/>
              </a:ext>
            </a:extLst>
          </a:blip>
          <a:srcRect l="13644" t="5638" r="20626" b="898"/>
          <a:stretch>
            <a:fillRect/>
          </a:stretch>
        </p:blipFill>
        <p:spPr>
          <a:xfrm>
            <a:off x="7381240" y="1250315"/>
            <a:ext cx="3972560" cy="376110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邵杰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45615"/>
            <a:ext cx="5880100" cy="2922905"/>
          </a:xfrm>
          <a:prstGeom prst="rect">
            <a:avLst/>
          </a:prstGeom>
        </p:spPr>
        <p:txBody>
          <a:bodyPr wrap="square" lIns="91440" tIns="45720" rIns="91440" bIns="45720">
            <a:noAutofit/>
          </a:bodyPr>
          <a:lstStyle/>
          <a:p>
            <a:pPr algn="just"/>
            <a:r>
              <a:rPr lang="zh-CN" altLang="en-US" sz="2000" dirty="0">
                <a:solidFill>
                  <a:prstClr val="black"/>
                </a:solidFill>
                <a:latin typeface="宋体" panose="02010600030101010101" pitchFamily="2" charset="-122"/>
                <a:ea typeface="宋体" panose="02010600030101010101" pitchFamily="2" charset="-122"/>
                <a:sym typeface="+mn-ea"/>
              </a:rPr>
              <a:t>    博士毕业于</a:t>
            </a:r>
            <a:r>
              <a:rPr lang="zh-CN" altLang="zh-CN" sz="2000" dirty="0">
                <a:solidFill>
                  <a:prstClr val="black"/>
                </a:solidFill>
                <a:latin typeface="宋体" panose="02010600030101010101" pitchFamily="2" charset="-122"/>
                <a:ea typeface="宋体" panose="02010600030101010101" pitchFamily="2" charset="-122"/>
              </a:rPr>
              <a:t>中国科学院安徽光学精密机械研究所</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双龙学者特聘教授以及全国激光光谱会议副主席，是浙江师范大学首批教学名师。其创新性研究结果发表在</a:t>
            </a:r>
            <a:r>
              <a:rPr lang="en-US" altLang="zh-CN" sz="2000" dirty="0">
                <a:solidFill>
                  <a:prstClr val="black"/>
                </a:solidFill>
                <a:latin typeface="宋体" panose="02010600030101010101" pitchFamily="2" charset="-122"/>
                <a:ea typeface="宋体" panose="02010600030101010101" pitchFamily="2" charset="-122"/>
              </a:rPr>
              <a:t>Applied </a:t>
            </a:r>
            <a:r>
              <a:rPr lang="en-US" altLang="zh-CN" sz="2000" dirty="0" err="1">
                <a:solidFill>
                  <a:prstClr val="black"/>
                </a:solidFill>
                <a:latin typeface="宋体" panose="02010600030101010101" pitchFamily="2" charset="-122"/>
                <a:ea typeface="宋体" panose="02010600030101010101" pitchFamily="2" charset="-122"/>
              </a:rPr>
              <a:t>Opitcs</a:t>
            </a:r>
            <a:r>
              <a:rPr lang="zh-CN" altLang="zh-CN" sz="2000" dirty="0">
                <a:solidFill>
                  <a:prstClr val="black"/>
                </a:solidFill>
                <a:latin typeface="宋体" panose="02010600030101010101" pitchFamily="2" charset="-122"/>
                <a:ea typeface="宋体" panose="02010600030101010101" pitchFamily="2" charset="-122"/>
              </a:rPr>
              <a:t>上受到了国外</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多家媒体转载和报道，开发的医疗设备产与国外同类设备比较结果发表在仪器仪表类一区</a:t>
            </a:r>
            <a:r>
              <a:rPr lang="en-US" altLang="zh-CN" sz="2000" dirty="0">
                <a:solidFill>
                  <a:prstClr val="black"/>
                </a:solidFill>
                <a:latin typeface="宋体" panose="02010600030101010101" pitchFamily="2" charset="-122"/>
                <a:ea typeface="宋体" panose="02010600030101010101" pitchFamily="2" charset="-122"/>
              </a:rPr>
              <a:t>TOP</a:t>
            </a:r>
            <a:r>
              <a:rPr lang="zh-CN" altLang="zh-CN" sz="2000" dirty="0">
                <a:solidFill>
                  <a:prstClr val="black"/>
                </a:solidFill>
                <a:latin typeface="宋体" panose="02010600030101010101" pitchFamily="2" charset="-122"/>
                <a:ea typeface="宋体" panose="02010600030101010101" pitchFamily="2" charset="-122"/>
              </a:rPr>
              <a:t>的</a:t>
            </a:r>
            <a:r>
              <a:rPr lang="en-US" altLang="zh-CN" sz="2000" dirty="0">
                <a:solidFill>
                  <a:prstClr val="black"/>
                </a:solidFill>
                <a:latin typeface="宋体" panose="02010600030101010101" pitchFamily="2" charset="-122"/>
                <a:ea typeface="宋体" panose="02010600030101010101" pitchFamily="2" charset="-122"/>
              </a:rPr>
              <a:t>Sensor B</a:t>
            </a:r>
            <a:r>
              <a:rPr lang="zh-CN" altLang="zh-CN" sz="2000" dirty="0">
                <a:solidFill>
                  <a:prstClr val="black"/>
                </a:solidFill>
                <a:latin typeface="宋体" panose="02010600030101010101" pitchFamily="2" charset="-122"/>
                <a:ea typeface="宋体" panose="02010600030101010101" pitchFamily="2" charset="-122"/>
              </a:rPr>
              <a:t>上。主持国家自然科学基金面上项目</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项，主持国家科技支撑计划子课题</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项，主持浙江省科技厅项目</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项，主持横向项目</a:t>
            </a:r>
            <a:r>
              <a:rPr lang="en-US" altLang="zh-CN" sz="2000" dirty="0">
                <a:solidFill>
                  <a:prstClr val="black"/>
                </a:solidFill>
                <a:latin typeface="宋体" panose="02010600030101010101" pitchFamily="2" charset="-122"/>
                <a:ea typeface="宋体" panose="02010600030101010101" pitchFamily="2" charset="-122"/>
              </a:rPr>
              <a:t>5</a:t>
            </a:r>
            <a:r>
              <a:rPr lang="zh-CN" altLang="zh-CN" sz="2000" dirty="0">
                <a:solidFill>
                  <a:prstClr val="black"/>
                </a:solidFill>
                <a:latin typeface="宋体" panose="02010600030101010101" pitchFamily="2" charset="-122"/>
                <a:ea typeface="宋体" panose="02010600030101010101" pitchFamily="2" charset="-122"/>
              </a:rPr>
              <a:t>项。</a:t>
            </a:r>
            <a:endParaRPr lang="en-US" altLang="zh-CN" sz="2000" dirty="0">
              <a:solidFill>
                <a:prstClr val="black"/>
              </a:solidFill>
              <a:latin typeface="宋体" panose="02010600030101010101" pitchFamily="2" charset="-122"/>
              <a:ea typeface="宋体" panose="02010600030101010101" pitchFamily="2" charset="-122"/>
            </a:endParaRPr>
          </a:p>
          <a:p>
            <a:pPr algn="just"/>
            <a:r>
              <a:rPr lang="en-US" altLang="zh-CN" sz="2000" dirty="0">
                <a:solidFill>
                  <a:prstClr val="black"/>
                </a:solidFill>
                <a:latin typeface="宋体" panose="02010600030101010101" pitchFamily="2" charset="-122"/>
                <a:ea typeface="宋体" panose="02010600030101010101" pitchFamily="2" charset="-122"/>
              </a:rPr>
              <a:t>    </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ea typeface="仿宋" panose="02010609060101010101" pitchFamily="49" charset="-122"/>
                <a:cs typeface="Times New Roman" panose="02020603050405020304" pitchFamily="18" charset="0"/>
              </a:rPr>
              <a:t>光谱技术、环境光谱、光谱诊断</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149350" y="4543425"/>
            <a:ext cx="9893300" cy="1630045"/>
          </a:xfrm>
          <a:prstGeom prst="rect">
            <a:avLst/>
          </a:prstGeom>
          <a:noFill/>
        </p:spPr>
        <p:txBody>
          <a:bodyPr wrap="square" rtlCol="0">
            <a:spAutoFit/>
          </a:bodyPr>
          <a:lstStyle/>
          <a:p>
            <a:pPr algn="just"/>
            <a:r>
              <a:rPr lang="en-US" altLang="zh-CN" sz="2000" dirty="0">
                <a:solidFill>
                  <a:prstClr val="black"/>
                </a:solidFill>
                <a:latin typeface="宋体" panose="02010600030101010101" pitchFamily="2" charset="-122"/>
                <a:ea typeface="宋体" panose="02010600030101010101" pitchFamily="2" charset="-122"/>
                <a:sym typeface="+mn-ea"/>
              </a:rPr>
              <a:t>    </a:t>
            </a:r>
            <a:r>
              <a:rPr lang="zh-CN" altLang="zh-CN" sz="2000" dirty="0">
                <a:solidFill>
                  <a:prstClr val="black"/>
                </a:solidFill>
                <a:latin typeface="宋体" panose="02010600030101010101" pitchFamily="2" charset="-122"/>
                <a:ea typeface="宋体" panose="02010600030101010101" pitchFamily="2" charset="-122"/>
                <a:sym typeface="+mn-ea"/>
              </a:rPr>
              <a:t>在指导学生申报主持国家级大学生创新创业</a:t>
            </a:r>
            <a:r>
              <a:rPr lang="zh-CN" altLang="zh-CN" sz="2000" dirty="0">
                <a:solidFill>
                  <a:prstClr val="black"/>
                </a:solidFill>
                <a:latin typeface="宋体" panose="02010600030101010101" pitchFamily="2" charset="-122"/>
                <a:ea typeface="宋体" panose="02010600030101010101" pitchFamily="2" charset="-122"/>
              </a:rPr>
              <a:t>训练项目以及挑战杯、互联网</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、物创等各类竞赛方面有着丰富经验和卓越成果。其中，</a:t>
            </a:r>
            <a:r>
              <a:rPr lang="en-US" altLang="zh-CN" sz="2000" dirty="0">
                <a:solidFill>
                  <a:prstClr val="black"/>
                </a:solidFill>
                <a:latin typeface="宋体" panose="02010600030101010101" pitchFamily="2" charset="-122"/>
                <a:ea typeface="宋体" panose="02010600030101010101" pitchFamily="2" charset="-122"/>
              </a:rPr>
              <a:t>2019</a:t>
            </a:r>
            <a:r>
              <a:rPr lang="zh-CN" altLang="zh-CN" sz="2000" dirty="0">
                <a:solidFill>
                  <a:prstClr val="black"/>
                </a:solidFill>
                <a:latin typeface="宋体" panose="02010600030101010101" pitchFamily="2" charset="-122"/>
                <a:ea typeface="宋体" panose="02010600030101010101" pitchFamily="2" charset="-122"/>
              </a:rPr>
              <a:t>年</a:t>
            </a:r>
            <a:r>
              <a:rPr lang="en-US" altLang="zh-CN" sz="2000" dirty="0">
                <a:solidFill>
                  <a:prstClr val="black"/>
                </a:solidFill>
                <a:latin typeface="宋体" panose="02010600030101010101" pitchFamily="2" charset="-122"/>
                <a:ea typeface="宋体" panose="02010600030101010101" pitchFamily="2" charset="-122"/>
              </a:rPr>
              <a:t>10</a:t>
            </a:r>
            <a:r>
              <a:rPr lang="zh-CN" altLang="zh-CN" sz="2000" dirty="0">
                <a:solidFill>
                  <a:prstClr val="black"/>
                </a:solidFill>
                <a:latin typeface="宋体" panose="02010600030101010101" pitchFamily="2" charset="-122"/>
                <a:ea typeface="宋体" panose="02010600030101010101" pitchFamily="2" charset="-122"/>
              </a:rPr>
              <a:t>月，邵杰教授指导的《瑞谱生物——血流感染诊断设备垄断破壁者》斩获“建行杯”第五届中国互联网</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大学生创新创业大赛高教主赛道金奖！这是学校历史性的突破。</a:t>
            </a: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zh-CN" altLang="zh-CN" sz="2000" dirty="0">
              <a:solidFill>
                <a:prstClr val="black"/>
              </a:solidFill>
              <a:latin typeface="宋体" panose="02010600030101010101" pitchFamily="2" charset="-122"/>
              <a:ea typeface="宋体" panose="02010600030101010101" pitchFamily="2" charset="-122"/>
            </a:endParaRPr>
          </a:p>
        </p:txBody>
      </p:sp>
      <p:pic>
        <p:nvPicPr>
          <p:cNvPr id="7170" name="图片 5"/>
          <p:cNvPicPr>
            <a:picLocks noChangeAspect="1" noChangeArrowheads="1"/>
          </p:cNvPicPr>
          <p:nvPr/>
        </p:nvPicPr>
        <p:blipFill rotWithShape="1">
          <a:blip r:embed="rId2">
            <a:extLst>
              <a:ext uri="{28A0092B-C50C-407E-A947-70E740481C1C}">
                <a14:useLocalDpi xmlns:a14="http://schemas.microsoft.com/office/drawing/2010/main" val="0"/>
              </a:ext>
            </a:extLst>
          </a:blip>
          <a:srcRect l="3647" r="32825" b="1689"/>
          <a:stretch>
            <a:fillRect/>
          </a:stretch>
        </p:blipFill>
        <p:spPr bwMode="auto">
          <a:xfrm>
            <a:off x="8002270" y="1303655"/>
            <a:ext cx="3351530" cy="3179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沈建国</a:t>
            </a:r>
            <a:r>
              <a:rPr lang="en-US" altLang="zh-CN" sz="3600" b="1" dirty="0">
                <a:solidFill>
                  <a:prstClr val="black"/>
                </a:solidFill>
                <a:latin typeface="宋体" panose="02010600030101010101" pitchFamily="2" charset="-122"/>
                <a:ea typeface="宋体" panose="02010600030101010101" pitchFamily="2" charset="-122"/>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991995"/>
            <a:ext cx="6033770" cy="2743200"/>
          </a:xfrm>
          <a:prstGeom prst="rect">
            <a:avLst/>
          </a:prstGeom>
        </p:spPr>
        <p:txBody>
          <a:bodyPr wrap="square" lIns="91440" tIns="45720" rIns="91440" bIns="45720">
            <a:noAutofit/>
          </a:bodyPr>
          <a:lstStyle/>
          <a:p>
            <a:pPr algn="just"/>
            <a:r>
              <a:rPr lang="zh-CN" altLang="en-US" sz="2000" dirty="0">
                <a:solidFill>
                  <a:prstClr val="black"/>
                </a:solidFill>
                <a:latin typeface="宋体" panose="02010600030101010101" pitchFamily="2" charset="-122"/>
                <a:ea typeface="宋体" panose="02010600030101010101" pitchFamily="2" charset="-122"/>
                <a:sym typeface="+mn-ea"/>
              </a:rPr>
              <a:t>    物电学院硕士生导师，博士毕业于</a:t>
            </a:r>
            <a:r>
              <a:rPr lang="zh-CN" altLang="en-US" sz="2000" dirty="0">
                <a:solidFill>
                  <a:prstClr val="black"/>
                </a:solidFill>
                <a:latin typeface="宋体" panose="02010600030101010101" pitchFamily="2" charset="-122"/>
                <a:ea typeface="宋体" panose="02010600030101010101" pitchFamily="2" charset="-122"/>
              </a:rPr>
              <a:t>上海交通大学</a:t>
            </a:r>
            <a:r>
              <a:rPr lang="zh-CN" altLang="zh-CN" sz="2000" dirty="0">
                <a:solidFill>
                  <a:prstClr val="black"/>
                </a:solidFill>
                <a:latin typeface="宋体" panose="02010600030101010101" pitchFamily="2" charset="-122"/>
                <a:ea typeface="宋体" panose="02010600030101010101" pitchFamily="2" charset="-122"/>
              </a:rPr>
              <a:t>电子与通信工程系副主任，浙江省学科竞赛优秀指导老师，浙江师范大学教学名师。近年来发表学术论文</a:t>
            </a:r>
            <a:r>
              <a:rPr lang="en-US" altLang="zh-CN" sz="2000" dirty="0">
                <a:solidFill>
                  <a:prstClr val="black"/>
                </a:solidFill>
                <a:latin typeface="宋体" panose="02010600030101010101" pitchFamily="2" charset="-122"/>
                <a:ea typeface="宋体" panose="02010600030101010101" pitchFamily="2" charset="-122"/>
              </a:rPr>
              <a:t>10</a:t>
            </a:r>
            <a:r>
              <a:rPr lang="zh-CN" altLang="zh-CN" sz="2000" dirty="0">
                <a:solidFill>
                  <a:prstClr val="black"/>
                </a:solidFill>
                <a:latin typeface="宋体" panose="02010600030101010101" pitchFamily="2" charset="-122"/>
                <a:ea typeface="宋体" panose="02010600030101010101" pitchFamily="2" charset="-122"/>
              </a:rPr>
              <a:t>多篇，其中</a:t>
            </a:r>
            <a:r>
              <a:rPr lang="en-US" altLang="zh-CN" sz="2000" dirty="0">
                <a:solidFill>
                  <a:prstClr val="black"/>
                </a:solidFill>
                <a:latin typeface="宋体" panose="02010600030101010101" pitchFamily="2" charset="-122"/>
                <a:ea typeface="宋体" panose="02010600030101010101" pitchFamily="2" charset="-122"/>
              </a:rPr>
              <a:t>SCI 6</a:t>
            </a:r>
            <a:r>
              <a:rPr lang="zh-CN" altLang="zh-CN" sz="2000" dirty="0">
                <a:solidFill>
                  <a:prstClr val="black"/>
                </a:solidFill>
                <a:latin typeface="宋体" panose="02010600030101010101" pitchFamily="2" charset="-122"/>
                <a:ea typeface="宋体" panose="02010600030101010101" pitchFamily="2" charset="-122"/>
              </a:rPr>
              <a:t>篇。主持浙江省自然科学基金</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项，与企业合作技术开发课题</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项，教育部产学合作育人项目</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项，省教改和课堂教改项目各</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项，省一流课程模拟电子技术负责人。指导</a:t>
            </a:r>
            <a:r>
              <a:rPr lang="zh-CN" altLang="en-US" sz="2000" dirty="0">
                <a:solidFill>
                  <a:prstClr val="black"/>
                </a:solidFill>
                <a:latin typeface="宋体" panose="02010600030101010101" pitchFamily="2" charset="-122"/>
                <a:ea typeface="宋体" panose="02010600030101010101" pitchFamily="2" charset="-122"/>
              </a:rPr>
              <a:t>学生</a:t>
            </a:r>
            <a:r>
              <a:rPr lang="zh-CN" altLang="zh-CN" sz="2000" dirty="0">
                <a:solidFill>
                  <a:prstClr val="black"/>
                </a:solidFill>
                <a:latin typeface="宋体" panose="02010600030101010101" pitchFamily="2" charset="-122"/>
                <a:ea typeface="宋体" panose="02010600030101010101" pitchFamily="2" charset="-122"/>
              </a:rPr>
              <a:t>参加大学生电子设计、智能车、物理科技创新等学科竞赛获全国一等奖</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项，省</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等奖</a:t>
            </a:r>
            <a:r>
              <a:rPr lang="en-US" altLang="zh-CN" sz="2000" dirty="0">
                <a:solidFill>
                  <a:prstClr val="black"/>
                </a:solidFill>
                <a:latin typeface="宋体" panose="02010600030101010101" pitchFamily="2" charset="-122"/>
                <a:ea typeface="宋体" panose="02010600030101010101" pitchFamily="2" charset="-122"/>
              </a:rPr>
              <a:t>8</a:t>
            </a:r>
            <a:r>
              <a:rPr lang="zh-CN" altLang="zh-CN" sz="2000" dirty="0">
                <a:solidFill>
                  <a:prstClr val="black"/>
                </a:solidFill>
                <a:latin typeface="宋体" panose="02010600030101010101" pitchFamily="2" charset="-122"/>
                <a:ea typeface="宋体" panose="02010600030101010101" pitchFamily="2" charset="-122"/>
              </a:rPr>
              <a:t>项</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sym typeface="+mn-ea"/>
              </a:rPr>
              <a:t>省二等奖</a:t>
            </a:r>
            <a:r>
              <a:rPr lang="en-US" altLang="zh-CN" sz="2000" dirty="0">
                <a:solidFill>
                  <a:prstClr val="black"/>
                </a:solidFill>
                <a:latin typeface="宋体" panose="02010600030101010101" pitchFamily="2" charset="-122"/>
                <a:ea typeface="宋体" panose="02010600030101010101" pitchFamily="2" charset="-122"/>
                <a:sym typeface="+mn-ea"/>
              </a:rPr>
              <a:t>12</a:t>
            </a:r>
            <a:r>
              <a:rPr lang="zh-CN" altLang="zh-CN" sz="2000" dirty="0">
                <a:solidFill>
                  <a:prstClr val="black"/>
                </a:solidFill>
                <a:latin typeface="宋体" panose="02010600030101010101" pitchFamily="2" charset="-122"/>
                <a:ea typeface="宋体" panose="02010600030101010101" pitchFamily="2" charset="-122"/>
                <a:sym typeface="+mn-ea"/>
              </a:rPr>
              <a:t>项。</a:t>
            </a:r>
            <a:endParaRPr lang="en-US" altLang="zh-CN" sz="2000" dirty="0">
              <a:solidFill>
                <a:prstClr val="black"/>
              </a:solidFill>
              <a:latin typeface="宋体" panose="02010600030101010101" pitchFamily="2" charset="-122"/>
              <a:ea typeface="宋体" panose="02010600030101010101" pitchFamily="2" charset="-122"/>
            </a:endParaRPr>
          </a:p>
          <a:p>
            <a:pPr algn="just"/>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655632" cy="677108"/>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智能光电信号处理、嵌入式人工智能、物联网技术</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109980" y="4735195"/>
            <a:ext cx="10243820" cy="1322070"/>
          </a:xfrm>
          <a:prstGeom prst="rect">
            <a:avLst/>
          </a:prstGeom>
          <a:noFill/>
        </p:spPr>
        <p:txBody>
          <a:bodyPr wrap="square" rtlCol="0">
            <a:spAutoFit/>
          </a:bodyPr>
          <a:lstStyle/>
          <a:p>
            <a:pPr algn="just"/>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目前主要从事智能光电信号处理、物联网技术应用、嵌入式系统设计等领域的工作</a:t>
            </a:r>
            <a:r>
              <a:rPr lang="zh-CN" altLang="en-US" sz="2000" dirty="0">
                <a:solidFill>
                  <a:prstClr val="black"/>
                </a:solidFill>
                <a:latin typeface="宋体" panose="02010600030101010101" pitchFamily="2" charset="-122"/>
                <a:ea typeface="宋体" panose="02010600030101010101" pitchFamily="2" charset="-122"/>
              </a:rPr>
              <a:t>。</a:t>
            </a:r>
            <a:endParaRPr lang="en-US" altLang="zh-CN" sz="2000" dirty="0">
              <a:solidFill>
                <a:prstClr val="black"/>
              </a:solidFill>
              <a:latin typeface="宋体" panose="02010600030101010101" pitchFamily="2" charset="-122"/>
              <a:ea typeface="宋体" panose="02010600030101010101" pitchFamily="2" charset="-122"/>
            </a:endParaRPr>
          </a:p>
          <a:p>
            <a:pPr algn="just"/>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欢迎对嵌入式智能信号处理、低温等离子体及应用、物理创新实验设计等感兴趣，有志提升实践创新能力的同学加入本课题组。</a:t>
            </a: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zh-CN" altLang="zh-CN" sz="2000" dirty="0">
              <a:solidFill>
                <a:prstClr val="black"/>
              </a:solidFill>
              <a:latin typeface="宋体" panose="02010600030101010101" pitchFamily="2" charset="-122"/>
              <a:ea typeface="宋体" panose="02010600030101010101" pitchFamily="2" charset="-122"/>
            </a:endParaRPr>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597" t="14493" r="25597" b="5107"/>
          <a:stretch>
            <a:fillRect/>
          </a:stretch>
        </p:blipFill>
        <p:spPr bwMode="auto">
          <a:xfrm>
            <a:off x="7661910" y="1039495"/>
            <a:ext cx="3691890"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斯剑霄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615" y="2134870"/>
            <a:ext cx="5575935" cy="3901440"/>
          </a:xfrm>
          <a:prstGeom prst="rect">
            <a:avLst/>
          </a:prstGeom>
        </p:spPr>
        <p:txBody>
          <a:bodyPr wrap="square" lIns="91440" tIns="45720" rIns="91440" bIns="45720">
            <a:noAutofit/>
          </a:bodyPr>
          <a:lstStyle/>
          <a:p>
            <a:pPr algn="just">
              <a:lnSpc>
                <a:spcPct val="150000"/>
              </a:lnSpc>
            </a:pPr>
            <a:r>
              <a:rPr lang="zh-CN" altLang="en-US" sz="2000" dirty="0">
                <a:solidFill>
                  <a:prstClr val="black"/>
                </a:solidFill>
                <a:latin typeface="宋体" panose="02010600030101010101" pitchFamily="2" charset="-122"/>
                <a:ea typeface="宋体" panose="02010600030101010101" pitchFamily="2" charset="-122"/>
                <a:sym typeface="+mn-ea"/>
              </a:rPr>
              <a:t>    物电学院硕士生导师，博士毕业于浙江</a:t>
            </a:r>
            <a:r>
              <a:rPr lang="zh-CN" altLang="en-US" sz="2000" dirty="0">
                <a:solidFill>
                  <a:prstClr val="black"/>
                </a:solidFill>
                <a:latin typeface="宋体" panose="02010600030101010101" pitchFamily="2" charset="-122"/>
                <a:ea typeface="宋体" panose="02010600030101010101" pitchFamily="2" charset="-122"/>
              </a:rPr>
              <a:t>大学。</a:t>
            </a:r>
            <a:r>
              <a:rPr lang="zh-CN" altLang="zh-CN" sz="2000" dirty="0">
                <a:solidFill>
                  <a:prstClr val="black"/>
                </a:solidFill>
                <a:latin typeface="宋体" panose="02010600030101010101" pitchFamily="2" charset="-122"/>
                <a:ea typeface="宋体" panose="02010600030101010101" pitchFamily="2" charset="-122"/>
              </a:rPr>
              <a:t>主持完成国家自然科学基金</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项、省自然科学基金等省部级项目</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项，在</a:t>
            </a:r>
            <a:r>
              <a:rPr lang="en-US" altLang="zh-CN" sz="2000" dirty="0" err="1">
                <a:solidFill>
                  <a:prstClr val="black"/>
                </a:solidFill>
                <a:latin typeface="宋体" panose="02010600030101010101" pitchFamily="2" charset="-122"/>
                <a:ea typeface="宋体" panose="02010600030101010101" pitchFamily="2" charset="-122"/>
              </a:rPr>
              <a:t>J.Alloy</a:t>
            </a:r>
            <a:r>
              <a:rPr lang="en-US" altLang="zh-CN" sz="2000" dirty="0">
                <a:solidFill>
                  <a:prstClr val="black"/>
                </a:solidFill>
                <a:latin typeface="宋体" panose="02010600030101010101" pitchFamily="2" charset="-122"/>
                <a:ea typeface="宋体" panose="02010600030101010101" pitchFamily="2" charset="-122"/>
              </a:rPr>
              <a:t> </a:t>
            </a:r>
            <a:r>
              <a:rPr lang="en-US" altLang="zh-CN" sz="2000" dirty="0" err="1">
                <a:solidFill>
                  <a:prstClr val="black"/>
                </a:solidFill>
                <a:latin typeface="宋体" panose="02010600030101010101" pitchFamily="2" charset="-122"/>
                <a:ea typeface="宋体" panose="02010600030101010101" pitchFamily="2" charset="-122"/>
              </a:rPr>
              <a:t>Compd</a:t>
            </a:r>
            <a:r>
              <a:rPr lang="en-US" altLang="zh-CN" sz="2000" dirty="0">
                <a:solidFill>
                  <a:prstClr val="black"/>
                </a:solidFill>
                <a:latin typeface="宋体" panose="02010600030101010101" pitchFamily="2" charset="-122"/>
                <a:ea typeface="宋体" panose="02010600030101010101" pitchFamily="2" charset="-122"/>
              </a:rPr>
              <a:t> ,Appl. Surf. Science.</a:t>
            </a:r>
            <a:r>
              <a:rPr lang="zh-CN" altLang="zh-CN" sz="2000" dirty="0">
                <a:solidFill>
                  <a:prstClr val="black"/>
                </a:solidFill>
                <a:latin typeface="宋体" panose="02010600030101010101" pitchFamily="2" charset="-122"/>
                <a:ea typeface="宋体" panose="02010600030101010101" pitchFamily="2" charset="-122"/>
              </a:rPr>
              <a:t>等刊物上发表</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收录论文</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余篇，授权发明专利</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项，指导硕士研究生十余名。</a:t>
            </a:r>
            <a:endParaRPr lang="en-US" altLang="zh-CN" sz="2000" dirty="0">
              <a:solidFill>
                <a:prstClr val="black"/>
              </a:solidFill>
              <a:latin typeface="宋体" panose="02010600030101010101" pitchFamily="2" charset="-122"/>
              <a:ea typeface="宋体" panose="02010600030101010101" pitchFamily="2" charset="-122"/>
            </a:endParaRPr>
          </a:p>
          <a:p>
            <a:pPr algn="just">
              <a:lnSpc>
                <a:spcPct val="150000"/>
              </a:lnSpc>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主要从事新型热电、光电功能材料研究，在</a:t>
            </a:r>
            <a:r>
              <a:rPr lang="en-US" altLang="zh-CN" sz="2000" dirty="0" err="1">
                <a:solidFill>
                  <a:prstClr val="black"/>
                </a:solidFill>
                <a:latin typeface="宋体" panose="02010600030101010101" pitchFamily="2" charset="-122"/>
                <a:ea typeface="宋体" panose="02010600030101010101" pitchFamily="2" charset="-122"/>
              </a:rPr>
              <a:t>PbTe</a:t>
            </a:r>
            <a:r>
              <a:rPr lang="zh-CN" altLang="zh-CN" sz="2000" dirty="0">
                <a:solidFill>
                  <a:prstClr val="black"/>
                </a:solidFill>
                <a:latin typeface="宋体" panose="02010600030101010101" pitchFamily="2" charset="-122"/>
                <a:ea typeface="宋体" panose="02010600030101010101" pitchFamily="2" charset="-122"/>
              </a:rPr>
              <a:t>薄膜、</a:t>
            </a:r>
            <a:r>
              <a:rPr lang="en-US" altLang="zh-CN" sz="2000" dirty="0" err="1">
                <a:solidFill>
                  <a:prstClr val="black"/>
                </a:solidFill>
                <a:latin typeface="宋体" panose="02010600030101010101" pitchFamily="2" charset="-122"/>
                <a:ea typeface="宋体" panose="02010600030101010101" pitchFamily="2" charset="-122"/>
              </a:rPr>
              <a:t>SnSe</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Mg3Bi2</a:t>
            </a:r>
            <a:r>
              <a:rPr lang="zh-CN" altLang="zh-CN" sz="2000" dirty="0">
                <a:solidFill>
                  <a:prstClr val="black"/>
                </a:solidFill>
                <a:latin typeface="宋体" panose="02010600030101010101" pitchFamily="2" charset="-122"/>
                <a:ea typeface="宋体" panose="02010600030101010101" pitchFamily="2" charset="-122"/>
              </a:rPr>
              <a:t>等材料方向开展相关制备和性能研究</a:t>
            </a:r>
            <a:r>
              <a:rPr lang="zh-CN" altLang="en-US" sz="2000" dirty="0">
                <a:solidFill>
                  <a:prstClr val="black"/>
                </a:solidFill>
                <a:latin typeface="宋体" panose="02010600030101010101" pitchFamily="2" charset="-122"/>
                <a:ea typeface="宋体" panose="02010600030101010101" pitchFamily="2" charset="-122"/>
              </a:rPr>
              <a:t>。</a:t>
            </a: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热电材料，薄膜材料</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4" name="图片 3" descr="人站在栏杆边&#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14157" t="2457" r="33224" b="8591"/>
          <a:stretch>
            <a:fillRect/>
          </a:stretch>
        </p:blipFill>
        <p:spPr>
          <a:xfrm>
            <a:off x="7565390" y="1128395"/>
            <a:ext cx="3788410" cy="480377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唐长兵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948180"/>
            <a:ext cx="6512560" cy="3469640"/>
          </a:xfrm>
          <a:prstGeom prst="rect">
            <a:avLst/>
          </a:prstGeom>
        </p:spPr>
        <p:txBody>
          <a:bodyPr wrap="square" lIns="91440" tIns="45720" rIns="91440" bIns="45720">
            <a:noAutofit/>
          </a:bodyPr>
          <a:lstStyle/>
          <a:p>
            <a:pPr algn="just"/>
            <a:r>
              <a:rPr lang="zh-CN" altLang="en-US" sz="2000" dirty="0">
                <a:solidFill>
                  <a:prstClr val="black"/>
                </a:solidFill>
                <a:latin typeface="宋体" panose="02010600030101010101" pitchFamily="2" charset="-122"/>
                <a:ea typeface="宋体" panose="02010600030101010101" pitchFamily="2" charset="-122"/>
                <a:sym typeface="+mn-ea"/>
              </a:rPr>
              <a:t>    </a:t>
            </a:r>
            <a:r>
              <a:rPr lang="zh-CN" altLang="en-US" sz="1900" dirty="0">
                <a:solidFill>
                  <a:prstClr val="black"/>
                </a:solidFill>
                <a:latin typeface="宋体" panose="02010600030101010101" pitchFamily="2" charset="-122"/>
                <a:ea typeface="宋体" panose="02010600030101010101" pitchFamily="2" charset="-122"/>
                <a:sym typeface="+mn-ea"/>
              </a:rPr>
              <a:t>物电学院硕士生导师，博士毕业于复旦</a:t>
            </a:r>
            <a:r>
              <a:rPr lang="zh-CN" altLang="en-US" sz="1900" dirty="0">
                <a:solidFill>
                  <a:prstClr val="black"/>
                </a:solidFill>
                <a:latin typeface="宋体" panose="02010600030101010101" pitchFamily="2" charset="-122"/>
                <a:ea typeface="宋体" panose="02010600030101010101" pitchFamily="2" charset="-122"/>
              </a:rPr>
              <a:t>大学。</a:t>
            </a:r>
            <a:r>
              <a:rPr lang="zh-CN" altLang="zh-CN" sz="1900" dirty="0">
                <a:solidFill>
                  <a:prstClr val="black"/>
                </a:solidFill>
                <a:latin typeface="宋体" panose="02010600030101010101" pitchFamily="2" charset="-122"/>
                <a:ea typeface="宋体" panose="02010600030101010101" pitchFamily="2" charset="-122"/>
              </a:rPr>
              <a:t>入选“浙江省院士结对青年英才计划”、“浙江师范大学首届学术名师培育计划”，</a:t>
            </a:r>
            <a:r>
              <a:rPr lang="en-US" altLang="zh-CN" sz="1900" dirty="0">
                <a:solidFill>
                  <a:prstClr val="black"/>
                </a:solidFill>
                <a:latin typeface="宋体" panose="02010600030101010101" pitchFamily="2" charset="-122"/>
                <a:ea typeface="宋体" panose="02010600030101010101" pitchFamily="2" charset="-122"/>
              </a:rPr>
              <a:t>IEEE</a:t>
            </a:r>
            <a:r>
              <a:rPr lang="zh-CN" altLang="zh-CN" sz="1900" dirty="0">
                <a:solidFill>
                  <a:prstClr val="black"/>
                </a:solidFill>
                <a:latin typeface="宋体" panose="02010600030101010101" pitchFamily="2" charset="-122"/>
                <a:ea typeface="宋体" panose="02010600030101010101" pitchFamily="2" charset="-122"/>
              </a:rPr>
              <a:t>、</a:t>
            </a:r>
            <a:r>
              <a:rPr lang="en-US" altLang="zh-CN" sz="1900" dirty="0">
                <a:solidFill>
                  <a:prstClr val="black"/>
                </a:solidFill>
                <a:latin typeface="宋体" panose="02010600030101010101" pitchFamily="2" charset="-122"/>
                <a:ea typeface="宋体" panose="02010600030101010101" pitchFamily="2" charset="-122"/>
              </a:rPr>
              <a:t>CCF</a:t>
            </a:r>
            <a:r>
              <a:rPr lang="zh-CN" altLang="zh-CN" sz="1900" dirty="0">
                <a:solidFill>
                  <a:prstClr val="black"/>
                </a:solidFill>
                <a:latin typeface="宋体" panose="02010600030101010101" pitchFamily="2" charset="-122"/>
                <a:ea typeface="宋体" panose="02010600030101010101" pitchFamily="2" charset="-122"/>
              </a:rPr>
              <a:t>会员，中国指挥与控制学会会员，自动化与控制专业委员会委员、中国复杂网络专业委员会委员、浙江省区块链技术应用协会</a:t>
            </a:r>
            <a:r>
              <a:rPr lang="en-US" altLang="zh-CN" sz="1900" dirty="0">
                <a:solidFill>
                  <a:prstClr val="black"/>
                </a:solidFill>
                <a:latin typeface="宋体" panose="02010600030101010101" pitchFamily="2" charset="-122"/>
                <a:ea typeface="宋体" panose="02010600030101010101" pitchFamily="2" charset="-122"/>
              </a:rPr>
              <a:t>-</a:t>
            </a:r>
            <a:r>
              <a:rPr lang="zh-CN" altLang="zh-CN" sz="1900" dirty="0">
                <a:solidFill>
                  <a:prstClr val="black"/>
                </a:solidFill>
                <a:latin typeface="宋体" panose="02010600030101010101" pitchFamily="2" charset="-122"/>
                <a:ea typeface="宋体" panose="02010600030101010101" pitchFamily="2" charset="-122"/>
              </a:rPr>
              <a:t>首批智库专家。</a:t>
            </a:r>
            <a:r>
              <a:rPr lang="zh-CN" altLang="zh-CN" sz="2000" dirty="0">
                <a:solidFill>
                  <a:prstClr val="black"/>
                </a:solidFill>
                <a:latin typeface="宋体" panose="02010600030101010101" pitchFamily="2" charset="-122"/>
                <a:ea typeface="宋体" panose="02010600030101010101" pitchFamily="2" charset="-122"/>
                <a:sym typeface="+mn-ea"/>
              </a:rPr>
              <a:t>主要从事博弈智能决策与优化、智能电网优化与控制、区块链技术及其应用等多个方向的研究与探索。</a:t>
            </a:r>
            <a:r>
              <a:rPr lang="zh-CN" altLang="zh-CN" sz="1900" dirty="0">
                <a:solidFill>
                  <a:prstClr val="black"/>
                </a:solidFill>
                <a:latin typeface="宋体" panose="02010600030101010101" pitchFamily="2" charset="-122"/>
                <a:ea typeface="宋体" panose="02010600030101010101" pitchFamily="2" charset="-122"/>
              </a:rPr>
              <a:t>近年来，以第一作者及通信作者在本领域权威国际</a:t>
            </a:r>
            <a:r>
              <a:rPr lang="en-US" altLang="zh-CN" sz="1900" dirty="0">
                <a:solidFill>
                  <a:prstClr val="black"/>
                </a:solidFill>
                <a:latin typeface="宋体" panose="02010600030101010101" pitchFamily="2" charset="-122"/>
                <a:ea typeface="宋体" panose="02010600030101010101" pitchFamily="2" charset="-122"/>
              </a:rPr>
              <a:t>SCI</a:t>
            </a:r>
            <a:r>
              <a:rPr lang="zh-CN" altLang="zh-CN" sz="1900" dirty="0">
                <a:solidFill>
                  <a:prstClr val="black"/>
                </a:solidFill>
                <a:latin typeface="宋体" panose="02010600030101010101" pitchFamily="2" charset="-122"/>
                <a:ea typeface="宋体" panose="02010600030101010101" pitchFamily="2" charset="-122"/>
              </a:rPr>
              <a:t>期刊和国际会议上发表学术论文</a:t>
            </a:r>
            <a:r>
              <a:rPr lang="en-US" altLang="zh-CN" sz="1900" dirty="0">
                <a:solidFill>
                  <a:prstClr val="black"/>
                </a:solidFill>
                <a:latin typeface="宋体" panose="02010600030101010101" pitchFamily="2" charset="-122"/>
                <a:ea typeface="宋体" panose="02010600030101010101" pitchFamily="2" charset="-122"/>
              </a:rPr>
              <a:t>50</a:t>
            </a:r>
            <a:r>
              <a:rPr lang="zh-CN" altLang="zh-CN" sz="1900" dirty="0">
                <a:solidFill>
                  <a:prstClr val="black"/>
                </a:solidFill>
                <a:latin typeface="宋体" panose="02010600030101010101" pitchFamily="2" charset="-122"/>
                <a:ea typeface="宋体" panose="02010600030101010101" pitchFamily="2" charset="-122"/>
              </a:rPr>
              <a:t>余篇，其中被</a:t>
            </a:r>
            <a:r>
              <a:rPr lang="en-US" altLang="zh-CN" sz="1900" dirty="0">
                <a:solidFill>
                  <a:prstClr val="black"/>
                </a:solidFill>
                <a:latin typeface="宋体" panose="02010600030101010101" pitchFamily="2" charset="-122"/>
                <a:ea typeface="宋体" panose="02010600030101010101" pitchFamily="2" charset="-122"/>
              </a:rPr>
              <a:t>SCI</a:t>
            </a:r>
            <a:r>
              <a:rPr lang="zh-CN" altLang="zh-CN" sz="1900" dirty="0">
                <a:solidFill>
                  <a:prstClr val="black"/>
                </a:solidFill>
                <a:latin typeface="宋体" panose="02010600030101010101" pitchFamily="2" charset="-122"/>
                <a:ea typeface="宋体" panose="02010600030101010101" pitchFamily="2" charset="-122"/>
              </a:rPr>
              <a:t>收录</a:t>
            </a:r>
            <a:r>
              <a:rPr lang="en-US" altLang="zh-CN" sz="1900" dirty="0">
                <a:solidFill>
                  <a:prstClr val="black"/>
                </a:solidFill>
                <a:latin typeface="宋体" panose="02010600030101010101" pitchFamily="2" charset="-122"/>
                <a:ea typeface="宋体" panose="02010600030101010101" pitchFamily="2" charset="-122"/>
              </a:rPr>
              <a:t>28</a:t>
            </a:r>
            <a:r>
              <a:rPr lang="zh-CN" altLang="zh-CN" sz="1900" dirty="0">
                <a:solidFill>
                  <a:prstClr val="black"/>
                </a:solidFill>
                <a:latin typeface="宋体" panose="02010600030101010101" pitchFamily="2" charset="-122"/>
                <a:ea typeface="宋体" panose="02010600030101010101" pitchFamily="2" charset="-122"/>
              </a:rPr>
              <a:t>篇，</a:t>
            </a:r>
            <a:r>
              <a:rPr lang="en-US" altLang="zh-CN" sz="1900" dirty="0">
                <a:solidFill>
                  <a:prstClr val="black"/>
                </a:solidFill>
                <a:latin typeface="宋体" panose="02010600030101010101" pitchFamily="2" charset="-122"/>
                <a:ea typeface="宋体" panose="02010600030101010101" pitchFamily="2" charset="-122"/>
              </a:rPr>
              <a:t>SCI 1</a:t>
            </a:r>
            <a:r>
              <a:rPr lang="zh-CN" altLang="zh-CN" sz="1900" dirty="0">
                <a:solidFill>
                  <a:prstClr val="black"/>
                </a:solidFill>
                <a:latin typeface="宋体" panose="02010600030101010101" pitchFamily="2" charset="-122"/>
                <a:ea typeface="宋体" panose="02010600030101010101" pitchFamily="2" charset="-122"/>
              </a:rPr>
              <a:t>区</a:t>
            </a:r>
            <a:r>
              <a:rPr lang="en-US" altLang="zh-CN" sz="1900" dirty="0">
                <a:solidFill>
                  <a:prstClr val="black"/>
                </a:solidFill>
                <a:latin typeface="宋体" panose="02010600030101010101" pitchFamily="2" charset="-122"/>
                <a:ea typeface="宋体" panose="02010600030101010101" pitchFamily="2" charset="-122"/>
              </a:rPr>
              <a:t>top</a:t>
            </a:r>
            <a:r>
              <a:rPr lang="zh-CN" altLang="zh-CN" sz="1900" dirty="0">
                <a:solidFill>
                  <a:prstClr val="black"/>
                </a:solidFill>
                <a:latin typeface="宋体" panose="02010600030101010101" pitchFamily="2" charset="-122"/>
                <a:ea typeface="宋体" panose="02010600030101010101" pitchFamily="2" charset="-122"/>
              </a:rPr>
              <a:t>期刊</a:t>
            </a:r>
            <a:r>
              <a:rPr lang="en-US" altLang="zh-CN" sz="1900" dirty="0">
                <a:solidFill>
                  <a:prstClr val="black"/>
                </a:solidFill>
                <a:latin typeface="宋体" panose="02010600030101010101" pitchFamily="2" charset="-122"/>
                <a:ea typeface="宋体" panose="02010600030101010101" pitchFamily="2" charset="-122"/>
              </a:rPr>
              <a:t>8</a:t>
            </a:r>
            <a:r>
              <a:rPr lang="zh-CN" altLang="zh-CN" sz="1900" dirty="0">
                <a:solidFill>
                  <a:prstClr val="black"/>
                </a:solidFill>
                <a:latin typeface="宋体" panose="02010600030101010101" pitchFamily="2" charset="-122"/>
                <a:ea typeface="宋体" panose="02010600030101010101" pitchFamily="2" charset="-122"/>
              </a:rPr>
              <a:t>篇，</a:t>
            </a:r>
            <a:r>
              <a:rPr lang="en-US" altLang="zh-CN" sz="1900" dirty="0">
                <a:solidFill>
                  <a:prstClr val="black"/>
                </a:solidFill>
                <a:latin typeface="宋体" panose="02010600030101010101" pitchFamily="2" charset="-122"/>
                <a:ea typeface="宋体" panose="02010600030101010101" pitchFamily="2" charset="-122"/>
              </a:rPr>
              <a:t>SCI 2</a:t>
            </a:r>
            <a:r>
              <a:rPr lang="zh-CN" altLang="zh-CN" sz="1900" dirty="0">
                <a:solidFill>
                  <a:prstClr val="black"/>
                </a:solidFill>
                <a:latin typeface="宋体" panose="02010600030101010101" pitchFamily="2" charset="-122"/>
                <a:ea typeface="宋体" panose="02010600030101010101" pitchFamily="2" charset="-122"/>
              </a:rPr>
              <a:t>区期刊</a:t>
            </a:r>
            <a:r>
              <a:rPr lang="en-US" altLang="zh-CN" sz="1900" dirty="0">
                <a:solidFill>
                  <a:prstClr val="black"/>
                </a:solidFill>
                <a:latin typeface="宋体" panose="02010600030101010101" pitchFamily="2" charset="-122"/>
                <a:ea typeface="宋体" panose="02010600030101010101" pitchFamily="2" charset="-122"/>
              </a:rPr>
              <a:t>12</a:t>
            </a:r>
            <a:r>
              <a:rPr lang="zh-CN" altLang="zh-CN" sz="1900" dirty="0">
                <a:solidFill>
                  <a:prstClr val="black"/>
                </a:solidFill>
                <a:latin typeface="宋体" panose="02010600030101010101" pitchFamily="2" charset="-122"/>
                <a:ea typeface="宋体" panose="02010600030101010101" pitchFamily="2" charset="-122"/>
              </a:rPr>
              <a:t>篇。现主持国家自然科学基金人工智能应急重点项目子课题</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项，国家自</a:t>
            </a:r>
            <a:r>
              <a:rPr lang="zh-CN" altLang="zh-CN" sz="1900" dirty="0">
                <a:solidFill>
                  <a:prstClr val="black"/>
                </a:solidFill>
                <a:latin typeface="宋体" panose="02010600030101010101" pitchFamily="2" charset="-122"/>
                <a:ea typeface="宋体" panose="02010600030101010101" pitchFamily="2" charset="-122"/>
                <a:sym typeface="+mn-ea"/>
              </a:rPr>
              <a:t>然科学青年基金</a:t>
            </a:r>
            <a:r>
              <a:rPr lang="en-US" altLang="zh-CN" sz="1900" dirty="0">
                <a:solidFill>
                  <a:prstClr val="black"/>
                </a:solidFill>
                <a:latin typeface="宋体" panose="02010600030101010101" pitchFamily="2" charset="-122"/>
                <a:ea typeface="宋体" panose="02010600030101010101" pitchFamily="2" charset="-122"/>
                <a:sym typeface="+mn-ea"/>
              </a:rPr>
              <a:t>1</a:t>
            </a:r>
            <a:r>
              <a:rPr lang="zh-CN" altLang="zh-CN" sz="1900" dirty="0">
                <a:solidFill>
                  <a:prstClr val="black"/>
                </a:solidFill>
                <a:latin typeface="宋体" panose="02010600030101010101" pitchFamily="2" charset="-122"/>
                <a:ea typeface="宋体" panose="02010600030101010101" pitchFamily="2" charset="-122"/>
                <a:sym typeface="+mn-ea"/>
              </a:rPr>
              <a:t>项，浙江省自</a:t>
            </a:r>
            <a:endParaRPr lang="zh-CN" altLang="zh-CN" sz="1900" dirty="0">
              <a:solidFill>
                <a:prstClr val="black"/>
              </a:solidFill>
              <a:latin typeface="宋体" panose="02010600030101010101" pitchFamily="2" charset="-122"/>
              <a:ea typeface="宋体" panose="02010600030101010101" pitchFamily="2" charset="-122"/>
            </a:endParaRPr>
          </a:p>
          <a:p>
            <a:pPr algn="just"/>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677108"/>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面向双碳环境的智能决策与计算、区块链技术及其应用</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7" name="文本框 6"/>
          <p:cNvSpPr txBox="1"/>
          <p:nvPr/>
        </p:nvSpPr>
        <p:spPr>
          <a:xfrm>
            <a:off x="1109980" y="5178425"/>
            <a:ext cx="10243185" cy="2183765"/>
          </a:xfrm>
          <a:prstGeom prst="rect">
            <a:avLst/>
          </a:prstGeom>
          <a:noFill/>
        </p:spPr>
        <p:txBody>
          <a:bodyPr wrap="square" rtlCol="0">
            <a:spAutoFit/>
          </a:bodyPr>
          <a:lstStyle/>
          <a:p>
            <a:pPr algn="just"/>
            <a:r>
              <a:rPr lang="zh-CN" altLang="zh-CN" sz="1900" dirty="0">
                <a:solidFill>
                  <a:prstClr val="black"/>
                </a:solidFill>
                <a:latin typeface="宋体" panose="02010600030101010101" pitchFamily="2" charset="-122"/>
                <a:ea typeface="宋体" panose="02010600030101010101" pitchFamily="2" charset="-122"/>
              </a:rPr>
              <a:t>然科学基金面上项目</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项。指导学生主持国家级大学生创新创业训练计划项目</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项，新苗项目</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项，指导学生参加数学建模</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a:t>
            </a:r>
            <a:r>
              <a:rPr lang="en-US" altLang="zh-CN" sz="1900" dirty="0">
                <a:solidFill>
                  <a:prstClr val="black"/>
                </a:solidFill>
                <a:latin typeface="宋体" panose="02010600030101010101" pitchFamily="2" charset="-122"/>
                <a:ea typeface="宋体" panose="02010600030101010101" pitchFamily="2" charset="-122"/>
              </a:rPr>
              <a:t>ACM</a:t>
            </a:r>
            <a:r>
              <a:rPr lang="zh-CN" altLang="zh-CN" sz="1900" dirty="0">
                <a:solidFill>
                  <a:prstClr val="black"/>
                </a:solidFill>
                <a:latin typeface="宋体" panose="02010600030101010101" pitchFamily="2" charset="-122"/>
                <a:ea typeface="宋体" panose="02010600030101010101" pitchFamily="2" charset="-122"/>
              </a:rPr>
              <a:t>竞赛</a:t>
            </a:r>
            <a:r>
              <a:rPr lang="en-US" altLang="zh-CN" sz="1900" dirty="0">
                <a:solidFill>
                  <a:prstClr val="black"/>
                </a:solidFill>
                <a:latin typeface="宋体" panose="02010600030101010101" pitchFamily="2" charset="-122"/>
                <a:ea typeface="宋体" panose="02010600030101010101" pitchFamily="2" charset="-122"/>
              </a:rPr>
              <a:t>1</a:t>
            </a:r>
            <a:r>
              <a:rPr lang="zh-CN" altLang="zh-CN" sz="1900" dirty="0">
                <a:solidFill>
                  <a:prstClr val="black"/>
                </a:solidFill>
                <a:latin typeface="宋体" panose="02010600030101010101" pitchFamily="2" charset="-122"/>
                <a:ea typeface="宋体" panose="02010600030101010101" pitchFamily="2" charset="-122"/>
              </a:rPr>
              <a:t>项。</a:t>
            </a:r>
            <a:r>
              <a:rPr lang="en-US" altLang="zh-CN" sz="1900" dirty="0">
                <a:solidFill>
                  <a:prstClr val="black"/>
                </a:solidFill>
                <a:latin typeface="宋体" panose="02010600030101010101" pitchFamily="2" charset="-122"/>
                <a:ea typeface="宋体" panose="02010600030101010101" pitchFamily="2" charset="-122"/>
              </a:rPr>
              <a:t>    </a:t>
            </a:r>
            <a:endParaRPr lang="en-US" altLang="zh-CN" sz="1900" dirty="0">
              <a:solidFill>
                <a:prstClr val="black"/>
              </a:solidFill>
              <a:latin typeface="宋体" panose="02010600030101010101" pitchFamily="2" charset="-122"/>
              <a:ea typeface="宋体" panose="02010600030101010101" pitchFamily="2" charset="-122"/>
            </a:endParaRPr>
          </a:p>
          <a:p>
            <a:pPr indent="304800" algn="just"/>
            <a:r>
              <a:rPr lang="en-US" altLang="zh-CN" sz="1900" dirty="0">
                <a:solidFill>
                  <a:prstClr val="black"/>
                </a:solidFill>
                <a:latin typeface="宋体" panose="02010600030101010101" pitchFamily="2" charset="-122"/>
                <a:ea typeface="宋体" panose="02010600030101010101" pitchFamily="2" charset="-122"/>
              </a:rPr>
              <a:t>  </a:t>
            </a:r>
            <a:r>
              <a:rPr lang="zh-CN" altLang="zh-CN" sz="1900" dirty="0">
                <a:solidFill>
                  <a:prstClr val="black"/>
                </a:solidFill>
                <a:latin typeface="宋体" panose="02010600030101010101" pitchFamily="2" charset="-122"/>
                <a:ea typeface="宋体" panose="02010600030101010101" pitchFamily="2" charset="-122"/>
              </a:rPr>
              <a:t>期望勤奋好学，积极主动，有一定编程能力且对博弈智能决策与优化、智能电网优化与控制、区块链技术及其应用方向感兴趣的同学参与到课题中来。</a:t>
            </a:r>
            <a:endParaRPr lang="zh-CN" altLang="zh-CN" sz="1900" dirty="0">
              <a:solidFill>
                <a:prstClr val="black"/>
              </a:solidFill>
              <a:latin typeface="宋体" panose="02010600030101010101" pitchFamily="2" charset="-122"/>
              <a:ea typeface="宋体" panose="02010600030101010101" pitchFamily="2" charset="-122"/>
            </a:endParaRPr>
          </a:p>
          <a:p>
            <a:pPr algn="just"/>
            <a:r>
              <a:rPr lang="en-US" altLang="zh-CN" sz="2000" dirty="0">
                <a:solidFill>
                  <a:prstClr val="black"/>
                </a:solidFill>
                <a:latin typeface="宋体" panose="02010600030101010101" pitchFamily="2" charset="-122"/>
                <a:ea typeface="宋体" panose="02010600030101010101" pitchFamily="2" charset="-122"/>
              </a:rPr>
              <a:t> </a:t>
            </a: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zh-CN" altLang="zh-CN" sz="2000" dirty="0">
              <a:solidFill>
                <a:prstClr val="black"/>
              </a:solidFill>
              <a:latin typeface="宋体" panose="02010600030101010101" pitchFamily="2" charset="-122"/>
              <a:ea typeface="宋体" panose="02010600030101010101" pitchFamily="2" charset="-122"/>
            </a:endParaRPr>
          </a:p>
          <a:p>
            <a:pPr algn="just"/>
            <a:endParaRPr lang="zh-CN" altLang="zh-CN" sz="2000" dirty="0">
              <a:solidFill>
                <a:prstClr val="black"/>
              </a:solidFill>
              <a:latin typeface="宋体" panose="02010600030101010101" pitchFamily="2" charset="-122"/>
              <a:ea typeface="宋体" panose="02010600030101010101" pitchFamily="2" charset="-122"/>
            </a:endParaRPr>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7224" t="11731" r="39276" b="6935"/>
          <a:stretch>
            <a:fillRect/>
          </a:stretch>
        </p:blipFill>
        <p:spPr>
          <a:xfrm>
            <a:off x="8150225" y="1128395"/>
            <a:ext cx="3203575" cy="365379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王晨</a:t>
            </a:r>
            <a:r>
              <a:rPr lang="en-US" altLang="zh-CN" sz="3600" b="1" dirty="0">
                <a:solidFill>
                  <a:prstClr val="black"/>
                </a:solidFill>
                <a:latin typeface="宋体" panose="02010600030101010101" pitchFamily="2" charset="-122"/>
                <a:ea typeface="宋体" panose="02010600030101010101" pitchFamily="2" charset="-122"/>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96415"/>
            <a:ext cx="6235065" cy="4442460"/>
          </a:xfrm>
          <a:prstGeom prst="rect">
            <a:avLst/>
          </a:prstGeom>
        </p:spPr>
        <p:txBody>
          <a:bodyPr wrap="square" lIns="91440" tIns="45720" rIns="91440" bIns="45720">
            <a:noAutofit/>
          </a:bodyPr>
          <a:lstStyle/>
          <a:p>
            <a:pPr algn="just" fontAlgn="auto">
              <a:lnSpc>
                <a:spcPts val="3000"/>
              </a:lnSpc>
            </a:pPr>
            <a:r>
              <a:rPr lang="zh-CN" altLang="en-US" sz="2000" dirty="0">
                <a:solidFill>
                  <a:prstClr val="black"/>
                </a:solidFill>
                <a:latin typeface="宋体" panose="02010600030101010101" pitchFamily="2" charset="-122"/>
                <a:ea typeface="宋体" panose="02010600030101010101" pitchFamily="2" charset="-122"/>
                <a:sym typeface="+mn-ea"/>
              </a:rPr>
              <a:t>    物电学院硕士生导师，博士毕业于</a:t>
            </a:r>
            <a:r>
              <a:rPr lang="zh-CN" altLang="en-US" sz="2000" dirty="0">
                <a:solidFill>
                  <a:prstClr val="black"/>
                </a:solidFill>
                <a:latin typeface="宋体" panose="02010600030101010101" pitchFamily="2" charset="-122"/>
                <a:ea typeface="宋体" panose="02010600030101010101" pitchFamily="2" charset="-122"/>
              </a:rPr>
              <a:t>浙江大学。</a:t>
            </a:r>
            <a:r>
              <a:rPr lang="zh-CN" altLang="zh-CN" sz="2000" dirty="0">
                <a:solidFill>
                  <a:prstClr val="black"/>
                </a:solidFill>
                <a:latin typeface="宋体" panose="02010600030101010101" pitchFamily="2" charset="-122"/>
                <a:ea typeface="宋体" panose="02010600030101010101" pitchFamily="2" charset="-122"/>
              </a:rPr>
              <a:t>主讲课程</a:t>
            </a:r>
            <a:r>
              <a:rPr lang="zh-CN" altLang="en-US" sz="2000" dirty="0">
                <a:solidFill>
                  <a:prstClr val="black"/>
                </a:solidFill>
                <a:latin typeface="宋体" panose="02010600030101010101" pitchFamily="2" charset="-122"/>
                <a:ea typeface="宋体" panose="02010600030101010101" pitchFamily="2" charset="-122"/>
              </a:rPr>
              <a:t>有</a:t>
            </a:r>
            <a:r>
              <a:rPr lang="zh-CN" altLang="zh-CN" sz="2000" dirty="0">
                <a:solidFill>
                  <a:prstClr val="black"/>
                </a:solidFill>
                <a:latin typeface="宋体" panose="02010600030101010101" pitchFamily="2" charset="-122"/>
                <a:ea typeface="宋体" panose="02010600030101010101" pitchFamily="2" charset="-122"/>
              </a:rPr>
              <a:t>大学物理（中、英文），固体物理</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任副高以来，以第一作者或通讯作者身份发表了</a:t>
            </a:r>
            <a:r>
              <a:rPr lang="en-US" altLang="zh-CN" sz="2000" kern="100" dirty="0">
                <a:effectLst/>
                <a:latin typeface="Calibri" panose="020F0502020204030204" pitchFamily="34" charset="0"/>
                <a:ea typeface="宋体" panose="02010600030101010101" pitchFamily="2" charset="-122"/>
                <a:cs typeface="Times New Roman" panose="02020603050405020304" pitchFamily="18" charset="0"/>
              </a:rPr>
              <a:t>SCI</a:t>
            </a:r>
            <a:r>
              <a:rPr lang="zh-CN" altLang="zh-CN" sz="2000" dirty="0">
                <a:solidFill>
                  <a:prstClr val="black"/>
                </a:solidFill>
                <a:latin typeface="宋体" panose="02010600030101010101" pitchFamily="2" charset="-122"/>
                <a:ea typeface="宋体" panose="02010600030101010101" pitchFamily="2" charset="-122"/>
              </a:rPr>
              <a:t>论文</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余篇，其中包括</a:t>
            </a:r>
            <a:r>
              <a:rPr lang="en-US" altLang="zh-CN" sz="2000" kern="100" dirty="0">
                <a:effectLst/>
                <a:latin typeface="Calibri" panose="020F0502020204030204" pitchFamily="34" charset="0"/>
                <a:ea typeface="宋体" panose="02010600030101010101" pitchFamily="2" charset="-122"/>
                <a:cs typeface="Times New Roman" panose="02020603050405020304" pitchFamily="18" charset="0"/>
              </a:rPr>
              <a:t>Physical Review Letters</a:t>
            </a:r>
            <a:r>
              <a:rPr lang="zh-CN" altLang="zh-CN" sz="2000" dirty="0">
                <a:solidFill>
                  <a:prstClr val="black"/>
                </a:solidFill>
                <a:latin typeface="宋体" panose="02010600030101010101" pitchFamily="2" charset="-122"/>
                <a:ea typeface="宋体" panose="02010600030101010101" pitchFamily="2" charset="-122"/>
              </a:rPr>
              <a:t>一篇，综述论文</a:t>
            </a:r>
            <a:r>
              <a:rPr lang="en-US" altLang="zh-CN" sz="2000" kern="100" dirty="0">
                <a:effectLst/>
                <a:latin typeface="Calibri" panose="020F0502020204030204" pitchFamily="34" charset="0"/>
                <a:ea typeface="宋体" panose="02010600030101010101" pitchFamily="2" charset="-122"/>
                <a:cs typeface="Times New Roman" panose="02020603050405020304" pitchFamily="18" charset="0"/>
              </a:rPr>
              <a:t>Advances in Physics</a:t>
            </a:r>
            <a:r>
              <a:rPr lang="zh-CN" altLang="zh-CN" sz="20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2000" kern="100" dirty="0">
                <a:effectLst/>
                <a:latin typeface="Calibri" panose="020F0502020204030204" pitchFamily="34" charset="0"/>
                <a:ea typeface="宋体" panose="02010600030101010101" pitchFamily="2" charset="-122"/>
                <a:cs typeface="Times New Roman" panose="02020603050405020304" pitchFamily="18" charset="0"/>
              </a:rPr>
              <a:t>X</a:t>
            </a:r>
            <a:r>
              <a:rPr lang="zh-CN" altLang="zh-CN" sz="2000" dirty="0">
                <a:solidFill>
                  <a:prstClr val="black"/>
                </a:solidFill>
                <a:latin typeface="宋体" panose="02010600030101010101" pitchFamily="2" charset="-122"/>
                <a:ea typeface="宋体" panose="02010600030101010101" pitchFamily="2" charset="-122"/>
              </a:rPr>
              <a:t>一篇，综述论文</a:t>
            </a:r>
            <a:r>
              <a:rPr lang="en-US" altLang="zh-CN" sz="2000" kern="100" dirty="0">
                <a:effectLst/>
                <a:latin typeface="Calibri" panose="020F0502020204030204" pitchFamily="34" charset="0"/>
                <a:ea typeface="宋体" panose="02010600030101010101" pitchFamily="2" charset="-122"/>
                <a:cs typeface="Times New Roman" panose="02020603050405020304" pitchFamily="18" charset="0"/>
              </a:rPr>
              <a:t>Frontiers of Physics</a:t>
            </a:r>
            <a:r>
              <a:rPr lang="zh-CN" altLang="zh-CN" sz="2000" dirty="0">
                <a:solidFill>
                  <a:prstClr val="black"/>
                </a:solidFill>
                <a:latin typeface="宋体" panose="02010600030101010101" pitchFamily="2" charset="-122"/>
                <a:ea typeface="宋体" panose="02010600030101010101" pitchFamily="2" charset="-122"/>
              </a:rPr>
              <a:t>一篇</a:t>
            </a:r>
            <a:r>
              <a:rPr lang="zh-CN" altLang="en-US" sz="2000" dirty="0">
                <a:solidFill>
                  <a:prstClr val="black"/>
                </a:solidFill>
                <a:latin typeface="宋体" panose="02010600030101010101" pitchFamily="2" charset="-122"/>
                <a:ea typeface="宋体" panose="02010600030101010101" pitchFamily="2" charset="-122"/>
              </a:rPr>
              <a:t>，</a:t>
            </a:r>
            <a:r>
              <a:rPr lang="en-US" altLang="zh-CN" sz="2000" kern="100" dirty="0">
                <a:effectLst/>
                <a:latin typeface="Calibri" panose="020F0502020204030204" pitchFamily="34" charset="0"/>
                <a:ea typeface="宋体" panose="02010600030101010101" pitchFamily="2" charset="-122"/>
                <a:cs typeface="Times New Roman" panose="02020603050405020304" pitchFamily="18" charset="0"/>
              </a:rPr>
              <a:t>Physical Review A/B/E/Research</a:t>
            </a:r>
            <a:r>
              <a:rPr lang="zh-CN" altLang="zh-CN" sz="2000" kern="100" dirty="0">
                <a:effectLst/>
                <a:latin typeface="Calibri" panose="020F0502020204030204" pitchFamily="34" charset="0"/>
                <a:ea typeface="宋体" panose="02010600030101010101" pitchFamily="2" charset="-122"/>
                <a:cs typeface="Times New Roman" panose="02020603050405020304" pitchFamily="18" charset="0"/>
              </a:rPr>
              <a:t>十余篇</a:t>
            </a:r>
            <a:r>
              <a:rPr lang="zh-CN" altLang="en-US" sz="2000" kern="100" dirty="0">
                <a:solidFill>
                  <a:prstClr val="black"/>
                </a:solidFill>
                <a:effectLst/>
                <a:latin typeface="宋体" panose="02010600030101010101" pitchFamily="2" charset="-122"/>
                <a:ea typeface="宋体" panose="02010600030101010101" pitchFamily="2" charset="-122"/>
                <a:cs typeface="Times New Roman" panose="02020603050405020304" pitchFamily="18" charset="0"/>
              </a:rPr>
              <a:t>；</a:t>
            </a:r>
            <a:r>
              <a:rPr lang="zh-CN" altLang="zh-CN" sz="2000" dirty="0">
                <a:solidFill>
                  <a:prstClr val="black"/>
                </a:solidFill>
                <a:latin typeface="宋体" panose="02010600030101010101" pitchFamily="2" charset="-122"/>
                <a:ea typeface="宋体" panose="02010600030101010101" pitchFamily="2" charset="-122"/>
              </a:rPr>
              <a:t>已完成国家自然科学基金青年项目一项，理论物理专项一项。</a:t>
            </a:r>
            <a:endParaRPr lang="en-US" altLang="zh-CN" sz="2000" dirty="0">
              <a:solidFill>
                <a:prstClr val="black"/>
              </a:solidFill>
              <a:latin typeface="宋体" panose="02010600030101010101" pitchFamily="2" charset="-122"/>
              <a:ea typeface="宋体" panose="02010600030101010101" pitchFamily="2" charset="-122"/>
            </a:endParaRPr>
          </a:p>
          <a:p>
            <a:pPr algn="just" fontAlgn="auto">
              <a:lnSpc>
                <a:spcPts val="3000"/>
              </a:lnSpc>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研究兴趣：量子光学、量子声子学等典型小体系的非平衡能量输运及其涨落统计；多功能热</a:t>
            </a:r>
            <a:r>
              <a:rPr lang="zh-CN" altLang="zh-CN" sz="2000" dirty="0">
                <a:solidFill>
                  <a:prstClr val="black"/>
                </a:solidFill>
                <a:latin typeface="宋体" panose="02010600030101010101" pitchFamily="2" charset="-122"/>
                <a:ea typeface="宋体" panose="02010600030101010101" pitchFamily="2" charset="-122"/>
                <a:sym typeface="+mn-ea"/>
              </a:rPr>
              <a:t>器件的热管理；量子光学系统的光子统计，</a:t>
            </a:r>
            <a:r>
              <a:rPr lang="zh-CN" altLang="en-US" sz="2000" dirty="0">
                <a:solidFill>
                  <a:prstClr val="black"/>
                </a:solidFill>
                <a:latin typeface="宋体" panose="02010600030101010101" pitchFamily="2" charset="-122"/>
                <a:ea typeface="宋体" panose="02010600030101010101" pitchFamily="2" charset="-122"/>
                <a:sym typeface="+mn-ea"/>
              </a:rPr>
              <a:t>量子临界。</a:t>
            </a:r>
            <a:endParaRPr lang="zh-CN" altLang="en-US" sz="2000" dirty="0">
              <a:solidFill>
                <a:prstClr val="black"/>
              </a:solidFill>
              <a:latin typeface="宋体" panose="02010600030101010101" pitchFamily="2" charset="-122"/>
              <a:ea typeface="宋体" panose="02010600030101010101" pitchFamily="2" charset="-122"/>
            </a:endParaRPr>
          </a:p>
          <a:p>
            <a:pPr algn="just">
              <a:lnSpc>
                <a:spcPct val="150000"/>
              </a:lnSpc>
            </a:pPr>
            <a:endParaRPr lang="zh-CN" altLang="zh-CN" sz="20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5989901"/>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非平衡能量输运、量子光学</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4" name="图片 3" descr="穿西装戴眼镜的男人&#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613" t="-646" r="112" b="188"/>
          <a:stretch>
            <a:fillRect/>
          </a:stretch>
        </p:blipFill>
        <p:spPr>
          <a:xfrm>
            <a:off x="7976870" y="1039495"/>
            <a:ext cx="3376930" cy="427291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391386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王骞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334448" y="1745300"/>
            <a:ext cx="5655632" cy="3469640"/>
          </a:xfrm>
          <a:prstGeom prst="rect">
            <a:avLst/>
          </a:prstGeom>
        </p:spPr>
        <p:txBody>
          <a:bodyPr wrap="square" lIns="91440" tIns="45720" rIns="91440" bIns="45720">
            <a:noAutofit/>
          </a:bodyPr>
          <a:lstStyle/>
          <a:p>
            <a:pPr>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lang="zh-CN" altLang="en-US" sz="2000" dirty="0">
                <a:solidFill>
                  <a:prstClr val="black"/>
                </a:solidFill>
                <a:latin typeface="宋体" panose="02010600030101010101" pitchFamily="2" charset="-122"/>
                <a:ea typeface="宋体" panose="02010600030101010101" pitchFamily="2" charset="-122"/>
                <a:cs typeface="宋体" panose="02010600030101010101" pitchFamily="2" charset="-122"/>
                <a:sym typeface="+mn-ea"/>
              </a:rPr>
              <a:t>物电</a:t>
            </a:r>
            <a:r>
              <a:rPr lang="zh-CN" altLang="en-US" sz="2000" dirty="0">
                <a:solidFill>
                  <a:prstClr val="black"/>
                </a:solidFill>
                <a:latin typeface="宋体" panose="02010600030101010101" pitchFamily="2" charset="-122"/>
                <a:ea typeface="宋体" panose="02010600030101010101" pitchFamily="2" charset="-122"/>
                <a:sym typeface="+mn-ea"/>
              </a:rPr>
              <a:t>学院硕士生导师</a:t>
            </a:r>
            <a:r>
              <a:rPr lang="zh-CN" altLang="en-US" sz="2000" dirty="0">
                <a:solidFill>
                  <a:prstClr val="black"/>
                </a:solidFill>
                <a:latin typeface="宋体" panose="02010600030101010101" pitchFamily="2" charset="-122"/>
                <a:ea typeface="宋体" panose="02010600030101010101" pitchFamily="2" charset="-122"/>
              </a:rPr>
              <a:t>，</a:t>
            </a:r>
            <a:r>
              <a:rPr lang="zh-CN" altLang="en-US" sz="2000" dirty="0">
                <a:solidFill>
                  <a:prstClr val="black"/>
                </a:solidFill>
                <a:latin typeface="宋体" panose="02010600030101010101" pitchFamily="2" charset="-122"/>
                <a:ea typeface="宋体" panose="02010600030101010101" pitchFamily="2" charset="-122"/>
                <a:sym typeface="+mn-ea"/>
              </a:rPr>
              <a:t>博士毕业于</a:t>
            </a:r>
            <a:r>
              <a:rPr lang="zh-CN" altLang="zh-CN" sz="2000" dirty="0">
                <a:solidFill>
                  <a:prstClr val="black"/>
                </a:solidFill>
                <a:latin typeface="宋体" panose="02010600030101010101" pitchFamily="2" charset="-122"/>
                <a:ea typeface="宋体" panose="02010600030101010101" pitchFamily="2" charset="-122"/>
              </a:rPr>
              <a:t>中国</a:t>
            </a:r>
            <a:r>
              <a:rPr lang="zh-CN" altLang="en-US" sz="2000" dirty="0">
                <a:solidFill>
                  <a:prstClr val="black"/>
                </a:solidFill>
                <a:latin typeface="宋体" panose="02010600030101010101" pitchFamily="2" charset="-122"/>
                <a:ea typeface="宋体" panose="02010600030101010101" pitchFamily="2" charset="-122"/>
              </a:rPr>
              <a:t>科学技术大学</a:t>
            </a:r>
            <a:r>
              <a:rPr lang="zh-CN" altLang="en-US" sz="2000" dirty="0">
                <a:solidFill>
                  <a:prstClr val="black"/>
                </a:solidFill>
                <a:latin typeface="宋体" panose="02010600030101010101" pitchFamily="2" charset="-122"/>
                <a:ea typeface="宋体" panose="02010600030101010101" pitchFamily="2" charset="-122"/>
                <a:sym typeface="+mn-ea"/>
              </a:rPr>
              <a:t>，</a:t>
            </a:r>
            <a:r>
              <a:rPr lang="en-US" altLang="zh-CN" sz="2000" dirty="0">
                <a:solidFill>
                  <a:prstClr val="black"/>
                </a:solidFill>
                <a:latin typeface="宋体" panose="02010600030101010101" pitchFamily="2" charset="-122"/>
                <a:ea typeface="宋体" panose="02010600030101010101" pitchFamily="2" charset="-122"/>
              </a:rPr>
              <a:t>2015-2017</a:t>
            </a:r>
            <a:r>
              <a:rPr lang="zh-CN" altLang="zh-CN" sz="2000" dirty="0">
                <a:solidFill>
                  <a:prstClr val="black"/>
                </a:solidFill>
                <a:latin typeface="宋体" panose="02010600030101010101" pitchFamily="2" charset="-122"/>
                <a:ea typeface="宋体" panose="02010600030101010101" pitchFamily="2" charset="-122"/>
              </a:rPr>
              <a:t>年在北京大学凝聚态研究所做博士后</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目前以第一作者及通讯作者在国内外著名物理期刊发表论文</a:t>
            </a:r>
            <a:r>
              <a:rPr lang="en-US" altLang="zh-CN" sz="2000" dirty="0">
                <a:solidFill>
                  <a:prstClr val="black"/>
                </a:solidFill>
                <a:latin typeface="宋体" panose="02010600030101010101" pitchFamily="2" charset="-122"/>
                <a:ea typeface="宋体" panose="02010600030101010101" pitchFamily="2" charset="-122"/>
              </a:rPr>
              <a:t>10</a:t>
            </a:r>
            <a:r>
              <a:rPr lang="zh-CN" altLang="zh-CN" sz="2000" dirty="0">
                <a:solidFill>
                  <a:prstClr val="black"/>
                </a:solidFill>
                <a:latin typeface="宋体" panose="02010600030101010101" pitchFamily="2" charset="-122"/>
                <a:ea typeface="宋体" panose="02010600030101010101" pitchFamily="2" charset="-122"/>
              </a:rPr>
              <a:t>余篇。</a:t>
            </a:r>
            <a:endParaRPr lang="en-US" altLang="zh-CN" sz="2000" dirty="0">
              <a:solidFill>
                <a:prstClr val="black"/>
              </a:solidFill>
              <a:latin typeface="宋体" panose="02010600030101010101" pitchFamily="2" charset="-122"/>
              <a:ea typeface="宋体" panose="02010600030101010101" pitchFamily="2" charset="-122"/>
            </a:endParaRPr>
          </a:p>
          <a:p>
            <a:pPr>
              <a:defRPr/>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主要研究方向包括量子多体系统的混沌特征，量子非平衡系统的奇异物相，以及量子系统的热力学性质研究。</a:t>
            </a:r>
            <a:endParaRPr lang="en-US" altLang="zh-CN" sz="2000" dirty="0">
              <a:solidFill>
                <a:prstClr val="black"/>
              </a:solidFill>
              <a:latin typeface="宋体" panose="02010600030101010101" pitchFamily="2" charset="-122"/>
              <a:ea typeface="宋体" panose="02010600030101010101" pitchFamily="2" charset="-122"/>
            </a:endParaRPr>
          </a:p>
          <a:p>
            <a:pPr algn="just"/>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期望本人负责的学生能够在物理知识的海洋中自由翱翔，既有着扎实的物理基础，又有着旺盛的求知欲望和广阔的学术视野。因此，就要求每一位同学一方面要以严谨苛刻苦的态度去学习</a:t>
            </a:r>
            <a:r>
              <a:rPr lang="en-US" altLang="zh-CN" sz="2000" dirty="0">
                <a:solidFill>
                  <a:prstClr val="black"/>
                </a:solidFill>
                <a:latin typeface="宋体" panose="02010600030101010101" pitchFamily="2" charset="-122"/>
                <a:ea typeface="宋体" panose="02010600030101010101" pitchFamily="2" charset="-122"/>
              </a:rPr>
              <a:t> </a:t>
            </a:r>
            <a:endParaRPr lang="zh-CN" altLang="zh-CN" sz="2000" dirty="0">
              <a:solidFill>
                <a:prstClr val="black"/>
              </a:solidFill>
              <a:latin typeface="宋体" panose="02010600030101010101" pitchFamily="2" charset="-122"/>
              <a:ea typeface="宋体" panose="02010600030101010101" pitchFamily="2" charset="-122"/>
            </a:endParaRPr>
          </a:p>
          <a:p>
            <a:pPr>
              <a:defRPr/>
            </a:pPr>
            <a:endParaRPr lang="zh-CN" altLang="zh-CN" sz="2000" dirty="0">
              <a:solidFill>
                <a:prstClr val="black"/>
              </a:solidFill>
              <a:latin typeface="宋体" panose="02010600030101010101" pitchFamily="2" charset="-122"/>
              <a:ea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量子混沌、量子热力学</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334448" y="5111300"/>
            <a:ext cx="9669032" cy="707886"/>
          </a:xfrm>
          <a:prstGeom prst="rect">
            <a:avLst/>
          </a:prstGeom>
          <a:noFill/>
        </p:spPr>
        <p:txBody>
          <a:bodyPr wrap="square" rtlCol="0">
            <a:spAutoFit/>
          </a:bodyPr>
          <a:lstStyle/>
          <a:p>
            <a:pPr algn="just"/>
            <a:r>
              <a:rPr lang="zh-CN" altLang="zh-CN" sz="2000" dirty="0">
                <a:solidFill>
                  <a:prstClr val="black"/>
                </a:solidFill>
                <a:latin typeface="宋体" panose="02010600030101010101" pitchFamily="2" charset="-122"/>
                <a:ea typeface="宋体" panose="02010600030101010101" pitchFamily="2" charset="-122"/>
              </a:rPr>
              <a:t>物理知识，广泛涉猎物理各个前沿领域；另一方面也要求学生具有对求知的笃诚之心和敬畏之心，以一种淡泊且宁静的心态投入到对未知领域的孜孜探索之中。</a:t>
            </a:r>
            <a:endParaRPr lang="zh-CN" altLang="zh-CN" sz="2000" dirty="0">
              <a:solidFill>
                <a:prstClr val="black"/>
              </a:solidFill>
              <a:latin typeface="宋体" panose="02010600030101010101" pitchFamily="2" charset="-122"/>
              <a:ea typeface="宋体" panose="02010600030101010101" pitchFamily="2" charset="-122"/>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6713" t="51423" r="13324" b="-42"/>
          <a:stretch>
            <a:fillRect/>
          </a:stretch>
        </p:blipFill>
        <p:spPr>
          <a:xfrm>
            <a:off x="7832725" y="1212215"/>
            <a:ext cx="3521075" cy="380746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王一飞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研究员</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991995"/>
            <a:ext cx="5861050" cy="4112260"/>
          </a:xfrm>
          <a:prstGeom prst="rect">
            <a:avLst/>
          </a:prstGeom>
        </p:spPr>
        <p:txBody>
          <a:bodyPr wrap="square" lIns="91440" tIns="45720" rIns="91440" bIns="45720">
            <a:noAutofit/>
          </a:bodyPr>
          <a:lstStyle/>
          <a:p>
            <a:pPr algn="just"/>
            <a:r>
              <a:rPr lang="zh-CN" altLang="en-US" sz="2000" dirty="0">
                <a:solidFill>
                  <a:prstClr val="black"/>
                </a:solidFill>
                <a:latin typeface="宋体" panose="02010600030101010101" pitchFamily="2" charset="-122"/>
                <a:ea typeface="宋体" panose="02010600030101010101" pitchFamily="2" charset="-122"/>
                <a:sym typeface="+mn-ea"/>
              </a:rPr>
              <a:t>    博士毕业于南京</a:t>
            </a:r>
            <a:r>
              <a:rPr lang="zh-CN" altLang="en-US" sz="2000" dirty="0">
                <a:solidFill>
                  <a:prstClr val="black"/>
                </a:solidFill>
                <a:latin typeface="宋体" panose="02010600030101010101" pitchFamily="2" charset="-122"/>
                <a:ea typeface="宋体" panose="02010600030101010101" pitchFamily="2" charset="-122"/>
              </a:rPr>
              <a:t>大学。</a:t>
            </a:r>
            <a:r>
              <a:rPr lang="zh-CN" altLang="zh-CN" sz="2000" kern="100" dirty="0">
                <a:effectLst/>
                <a:ea typeface="宋体" panose="02010600030101010101" pitchFamily="2" charset="-122"/>
                <a:cs typeface="Times New Roman" panose="02020603050405020304" pitchFamily="18" charset="0"/>
              </a:rPr>
              <a:t>先后在香港浸会大学、香港大学、香港中文大学、加州州立大学北岭分校学术访问。从事凝聚态理论研究，在</a:t>
            </a:r>
            <a:r>
              <a:rPr lang="en-US" altLang="zh-CN" sz="2000" kern="100" dirty="0">
                <a:effectLst/>
                <a:ea typeface="宋体" panose="02010600030101010101" pitchFamily="2" charset="-122"/>
                <a:cs typeface="Times New Roman" panose="02020603050405020304" pitchFamily="18" charset="0"/>
              </a:rPr>
              <a:t>Phys. Rev. Lett.</a:t>
            </a:r>
            <a:r>
              <a:rPr lang="zh-CN" altLang="zh-CN" sz="2000" kern="100" dirty="0">
                <a:effectLst/>
                <a:ea typeface="宋体" panose="02010600030101010101" pitchFamily="2" charset="-122"/>
                <a:cs typeface="Times New Roman" panose="02020603050405020304" pitchFamily="18" charset="0"/>
              </a:rPr>
              <a:t>，</a:t>
            </a:r>
            <a:r>
              <a:rPr lang="en-US" altLang="zh-CN" sz="2000" kern="100" dirty="0">
                <a:effectLst/>
                <a:ea typeface="宋体" panose="02010600030101010101" pitchFamily="2" charset="-122"/>
                <a:cs typeface="Times New Roman" panose="02020603050405020304" pitchFamily="18" charset="0"/>
              </a:rPr>
              <a:t>Phys. Rev. B</a:t>
            </a:r>
            <a:r>
              <a:rPr lang="zh-CN" altLang="zh-CN" sz="2000" kern="100" dirty="0">
                <a:effectLst/>
                <a:ea typeface="宋体" panose="02010600030101010101" pitchFamily="2" charset="-122"/>
                <a:cs typeface="Times New Roman" panose="02020603050405020304" pitchFamily="18" charset="0"/>
              </a:rPr>
              <a:t>等物理学主流期刊发表论文</a:t>
            </a:r>
            <a:r>
              <a:rPr lang="en-US" altLang="zh-CN" sz="2000" kern="100" dirty="0">
                <a:effectLst/>
                <a:ea typeface="宋体" panose="02010600030101010101" pitchFamily="2" charset="-122"/>
                <a:cs typeface="Times New Roman" panose="02020603050405020304" pitchFamily="18" charset="0"/>
              </a:rPr>
              <a:t>30</a:t>
            </a:r>
            <a:r>
              <a:rPr lang="zh-CN" altLang="zh-CN" sz="2000" kern="100" dirty="0">
                <a:effectLst/>
                <a:ea typeface="宋体" panose="02010600030101010101" pitchFamily="2" charset="-122"/>
                <a:cs typeface="Times New Roman" panose="02020603050405020304" pitchFamily="18" charset="0"/>
              </a:rPr>
              <a:t>多篇，主持国家自然科学基金项目</a:t>
            </a:r>
            <a:r>
              <a:rPr lang="en-US" altLang="zh-CN" sz="2000" kern="100" dirty="0">
                <a:effectLst/>
                <a:ea typeface="宋体" panose="02010600030101010101" pitchFamily="2" charset="-122"/>
                <a:cs typeface="Times New Roman" panose="02020603050405020304" pitchFamily="18" charset="0"/>
              </a:rPr>
              <a:t>3</a:t>
            </a:r>
            <a:r>
              <a:rPr lang="zh-CN" altLang="zh-CN" sz="2000" kern="100" dirty="0">
                <a:effectLst/>
                <a:ea typeface="宋体" panose="02010600030101010101" pitchFamily="2" charset="-122"/>
                <a:cs typeface="Times New Roman" panose="02020603050405020304" pitchFamily="18" charset="0"/>
              </a:rPr>
              <a:t>项，指导研究生</a:t>
            </a:r>
            <a:r>
              <a:rPr lang="en-US" altLang="zh-CN" sz="2000" kern="100" dirty="0">
                <a:effectLst/>
                <a:ea typeface="宋体" panose="02010600030101010101" pitchFamily="2" charset="-122"/>
                <a:cs typeface="Times New Roman" panose="02020603050405020304" pitchFamily="18" charset="0"/>
              </a:rPr>
              <a:t>10</a:t>
            </a:r>
            <a:r>
              <a:rPr lang="zh-CN" altLang="zh-CN" sz="2000" kern="100" dirty="0">
                <a:effectLst/>
                <a:ea typeface="宋体" panose="02010600030101010101" pitchFamily="2" charset="-122"/>
                <a:cs typeface="Times New Roman" panose="02020603050405020304" pitchFamily="18" charset="0"/>
              </a:rPr>
              <a:t>余人。主讲量子力学、高等统计物理等课程。近期专注于强关联体系中拓扑序与分数化的理论研究与数值计算，取得了如下代表性成果：玻色子分数量子反常霍尔效应；非阿贝尔型量子反常霍尔效应；高陈数分数量子反常霍尔效应；分数陈绝缘体的手征边缘激发；分数陈绝缘体的</a:t>
            </a:r>
            <a:r>
              <a:rPr lang="zh-CN" altLang="zh-CN" sz="2000" kern="100" dirty="0">
                <a:effectLst/>
                <a:ea typeface="宋体" panose="02010600030101010101" pitchFamily="2" charset="-122"/>
                <a:cs typeface="Times New Roman" panose="02020603050405020304" pitchFamily="18" charset="0"/>
                <a:sym typeface="+mn-ea"/>
              </a:rPr>
              <a:t>量子多体波函数；强关联体系拓扑性质的精确</a:t>
            </a:r>
            <a:r>
              <a:rPr lang="zh-CN" altLang="zh-CN" sz="2000" kern="100" dirty="0">
                <a:ea typeface="宋体" panose="02010600030101010101" pitchFamily="2" charset="-122"/>
                <a:cs typeface="Times New Roman" panose="02020603050405020304" pitchFamily="18" charset="0"/>
                <a:sym typeface="+mn-ea"/>
              </a:rPr>
              <a:t>数值计算。该系列成果受到国际上多个著名大学、研究机构的广泛关注和好评。</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5" name="图片 4" descr="图片包含 人, 室内, 男人, 年轻&#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5312" t="613" r="10298" b="-613"/>
          <a:stretch>
            <a:fillRect/>
          </a:stretch>
        </p:blipFill>
        <p:spPr>
          <a:xfrm rot="5400000">
            <a:off x="7260590" y="1503045"/>
            <a:ext cx="4334510" cy="3851910"/>
          </a:xfrm>
          <a:prstGeom prst="rect">
            <a:avLst/>
          </a:prstGeom>
        </p:spPr>
      </p:pic>
      <p:sp>
        <p:nvSpPr>
          <p:cNvPr id="6" name="文本框 5"/>
          <p:cNvSpPr txBox="1"/>
          <p:nvPr/>
        </p:nvSpPr>
        <p:spPr>
          <a:xfrm>
            <a:off x="1550503" y="1396545"/>
            <a:ext cx="5543871" cy="984885"/>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强关联体系中的拓扑序与分数化，</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R="0" lvl="0" defTabSz="914400" rtl="0" eaLnBrk="1" fontAlgn="auto" latinLnBrk="0" hangingPunct="1">
              <a:lnSpc>
                <a:spcPct val="100000"/>
              </a:lnSpc>
              <a:spcBef>
                <a:spcPts val="0"/>
              </a:spcBef>
              <a:spcAft>
                <a:spcPts val="0"/>
              </a:spcAft>
              <a:buClrTx/>
              <a:buSzTx/>
              <a:defRPr/>
            </a:pP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     拓扑量子输运与拓扑量子相变</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魏荣妃</a:t>
            </a:r>
            <a:r>
              <a:rPr lang="en-US" altLang="zh-CN" sz="3600" b="1" dirty="0">
                <a:solidFill>
                  <a:prstClr val="black"/>
                </a:solidFill>
                <a:latin typeface="宋体" panose="02010600030101010101" pitchFamily="2" charset="-122"/>
                <a:ea typeface="宋体" panose="02010600030101010101" pitchFamily="2" charset="-122"/>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35455"/>
            <a:ext cx="6425565" cy="4255135"/>
          </a:xfrm>
          <a:prstGeom prst="rect">
            <a:avLst/>
          </a:prstGeom>
        </p:spPr>
        <p:txBody>
          <a:bodyPr wrap="square" lIns="91440" tIns="45720" rIns="91440" bIns="45720">
            <a:noAutofit/>
          </a:bodyPr>
          <a:lstStyle/>
          <a:p>
            <a:pPr algn="just" fontAlgn="auto">
              <a:lnSpc>
                <a:spcPts val="3000"/>
              </a:lnSpc>
            </a:pPr>
            <a:r>
              <a:rPr lang="zh-CN" altLang="en-US" sz="2000" dirty="0">
                <a:solidFill>
                  <a:prstClr val="black"/>
                </a:solidFill>
                <a:latin typeface="宋体" panose="02010600030101010101" pitchFamily="2" charset="-122"/>
                <a:ea typeface="宋体" panose="02010600030101010101" pitchFamily="2" charset="-122"/>
                <a:sym typeface="+mn-ea"/>
              </a:rPr>
              <a:t>    物电学院硕士生导师，博士毕业于</a:t>
            </a:r>
            <a:r>
              <a:rPr lang="zh-CN" altLang="en-US" sz="2000" dirty="0">
                <a:solidFill>
                  <a:prstClr val="black"/>
                </a:solidFill>
                <a:latin typeface="宋体" panose="02010600030101010101" pitchFamily="2" charset="-122"/>
                <a:ea typeface="宋体" panose="02010600030101010101" pitchFamily="2" charset="-122"/>
              </a:rPr>
              <a:t>华南理工大学。从</a:t>
            </a:r>
            <a:r>
              <a:rPr lang="zh-CN" altLang="zh-CN" sz="2000" dirty="0">
                <a:solidFill>
                  <a:prstClr val="black"/>
                </a:solidFill>
                <a:latin typeface="宋体" panose="02010600030101010101" pitchFamily="2" charset="-122"/>
                <a:ea typeface="宋体" panose="02010600030101010101" pitchFamily="2" charset="-122"/>
                <a:sym typeface="+mn-ea"/>
              </a:rPr>
              <a:t>事无机发光材料的合成、荧光性能及在白光</a:t>
            </a:r>
            <a:r>
              <a:rPr lang="en-US" altLang="zh-CN" sz="2000" dirty="0">
                <a:solidFill>
                  <a:prstClr val="black"/>
                </a:solidFill>
                <a:latin typeface="宋体" panose="02010600030101010101" pitchFamily="2" charset="-122"/>
                <a:ea typeface="宋体" panose="02010600030101010101" pitchFamily="2" charset="-122"/>
                <a:sym typeface="+mn-ea"/>
              </a:rPr>
              <a:t>LED</a:t>
            </a:r>
            <a:r>
              <a:rPr lang="zh-CN" altLang="zh-CN" sz="2000" dirty="0">
                <a:solidFill>
                  <a:prstClr val="black"/>
                </a:solidFill>
                <a:latin typeface="宋体" panose="02010600030101010101" pitchFamily="2" charset="-122"/>
                <a:ea typeface="宋体" panose="02010600030101010101" pitchFamily="2" charset="-122"/>
                <a:sym typeface="+mn-ea"/>
              </a:rPr>
              <a:t>、测温、闪烁、防伪等领域的应用研究。</a:t>
            </a:r>
            <a:r>
              <a:rPr lang="zh-CN" altLang="zh-CN" sz="2000" dirty="0">
                <a:solidFill>
                  <a:prstClr val="black"/>
                </a:solidFill>
                <a:latin typeface="宋体" panose="02010600030101010101" pitchFamily="2" charset="-122"/>
                <a:ea typeface="宋体" panose="02010600030101010101" pitchFamily="2" charset="-122"/>
              </a:rPr>
              <a:t>以第一或通讯作者在</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ACS Appl. Mater. Inter.</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Adv. Opt. Mater.</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Nanoscale</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J. Mater. Chem. C</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Opt. Lett.</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Opt. Express</a:t>
            </a:r>
            <a:r>
              <a:rPr lang="zh-CN" altLang="zh-CN" sz="2000" dirty="0">
                <a:solidFill>
                  <a:prstClr val="black"/>
                </a:solidFill>
                <a:latin typeface="宋体" panose="02010600030101010101" pitchFamily="2" charset="-122"/>
                <a:ea typeface="宋体" panose="02010600030101010101" pitchFamily="2" charset="-122"/>
              </a:rPr>
              <a:t>等期刊上发表</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论文</a:t>
            </a:r>
            <a:r>
              <a:rPr lang="en-US" altLang="zh-CN" sz="2000" dirty="0">
                <a:solidFill>
                  <a:prstClr val="black"/>
                </a:solidFill>
                <a:latin typeface="宋体" panose="02010600030101010101" pitchFamily="2" charset="-122"/>
                <a:ea typeface="宋体" panose="02010600030101010101" pitchFamily="2" charset="-122"/>
              </a:rPr>
              <a:t>30</a:t>
            </a:r>
            <a:r>
              <a:rPr lang="zh-CN" altLang="zh-CN" sz="2000" dirty="0">
                <a:solidFill>
                  <a:prstClr val="black"/>
                </a:solidFill>
                <a:latin typeface="宋体" panose="02010600030101010101" pitchFamily="2" charset="-122"/>
                <a:ea typeface="宋体" panose="02010600030101010101" pitchFamily="2" charset="-122"/>
              </a:rPr>
              <a:t>余篇。获浙江省自然科学三等奖</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项（排名第二）。主持国家、省自然科学基金以及国家重点实验室开放项目各</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项，参与国家面上项目、浙江省重点项目各</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项。指导浙师大国家级大学生创新创业项目</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项、浙江省大学生新苗人才计划</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项、校级院级课题数项。指导本科生发表一作</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二区及以上</a:t>
            </a:r>
            <a:r>
              <a:rPr lang="zh-CN" altLang="en-US" sz="2000" dirty="0">
                <a:solidFill>
                  <a:prstClr val="black"/>
                </a:solidFill>
                <a:latin typeface="宋体" panose="02010600030101010101" pitchFamily="2" charset="-122"/>
                <a:ea typeface="宋体" panose="02010600030101010101" pitchFamily="2" charset="-122"/>
              </a:rPr>
              <a:t>论文</a:t>
            </a:r>
            <a:r>
              <a:rPr lang="en-US" altLang="zh-CN" sz="2000" dirty="0">
                <a:solidFill>
                  <a:prstClr val="black"/>
                </a:solidFill>
                <a:latin typeface="宋体" panose="02010600030101010101" pitchFamily="2" charset="-122"/>
                <a:ea typeface="宋体" panose="02010600030101010101" pitchFamily="2" charset="-122"/>
              </a:rPr>
              <a:t>6</a:t>
            </a:r>
            <a:r>
              <a:rPr lang="zh-CN" altLang="en-US" sz="2000" dirty="0">
                <a:solidFill>
                  <a:prstClr val="black"/>
                </a:solidFill>
                <a:latin typeface="宋体" panose="02010600030101010101" pitchFamily="2" charset="-122"/>
                <a:ea typeface="宋体" panose="02010600030101010101" pitchFamily="2" charset="-122"/>
              </a:rPr>
              <a:t>篇。</a:t>
            </a: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zh-CN" altLang="zh-CN" sz="2000" dirty="0">
              <a:solidFill>
                <a:prstClr val="black"/>
              </a:solidFill>
              <a:latin typeface="宋体" panose="02010600030101010101" pitchFamily="2" charset="-122"/>
              <a:ea typeface="宋体" panose="02010600030101010101" pitchFamily="2" charset="-122"/>
            </a:endParaRPr>
          </a:p>
          <a:p>
            <a:pPr algn="just"/>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光功能材料</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078" t="25809" r="35202" b="7082"/>
          <a:stretch>
            <a:fillRect/>
          </a:stretch>
        </p:blipFill>
        <p:spPr bwMode="auto">
          <a:xfrm>
            <a:off x="8149590" y="1128395"/>
            <a:ext cx="3204210" cy="3898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张</a:t>
            </a:r>
            <a:r>
              <a:rPr lang="zh-CN" altLang="zh-CN" sz="3600" b="1" dirty="0">
                <a:solidFill>
                  <a:prstClr val="black"/>
                </a:solidFill>
                <a:latin typeface="宋体" panose="02010600030101010101" pitchFamily="2" charset="-122"/>
                <a:ea typeface="宋体" panose="02010600030101010101" pitchFamily="2" charset="-122"/>
              </a:rPr>
              <a:t>尧</a:t>
            </a:r>
            <a:r>
              <a:rPr lang="en-US" altLang="zh-CN" sz="3600" b="1" dirty="0">
                <a:solidFill>
                  <a:prstClr val="black"/>
                </a:solidFill>
                <a:latin typeface="宋体" panose="02010600030101010101" pitchFamily="2" charset="-122"/>
                <a:ea typeface="宋体" panose="02010600030101010101" pitchFamily="2" charset="-122"/>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讲师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345" y="1735455"/>
            <a:ext cx="5880735" cy="3162935"/>
          </a:xfrm>
          <a:prstGeom prst="rect">
            <a:avLst/>
          </a:prstGeom>
        </p:spPr>
        <p:txBody>
          <a:bodyPr wrap="square" lIns="91440" tIns="45720" rIns="91440" bIns="45720">
            <a:noAutofit/>
          </a:bodyPr>
          <a:lstStyle/>
          <a:p>
            <a:pPr algn="just"/>
            <a:r>
              <a:rPr lang="zh-CN" altLang="en-US" dirty="0">
                <a:solidFill>
                  <a:prstClr val="black"/>
                </a:solidFill>
                <a:latin typeface="宋体" panose="02010600030101010101" pitchFamily="2" charset="-122"/>
                <a:ea typeface="宋体" panose="02010600030101010101" pitchFamily="2" charset="-122"/>
                <a:sym typeface="+mn-ea"/>
              </a:rPr>
              <a:t>    博士毕业于</a:t>
            </a:r>
            <a:r>
              <a:rPr lang="zh-CN" altLang="en-US" dirty="0">
                <a:solidFill>
                  <a:prstClr val="black"/>
                </a:solidFill>
                <a:latin typeface="宋体" panose="02010600030101010101" pitchFamily="2" charset="-122"/>
                <a:ea typeface="宋体" panose="02010600030101010101" pitchFamily="2" charset="-122"/>
              </a:rPr>
              <a:t>南京邮电大学。</a:t>
            </a:r>
            <a:r>
              <a:rPr lang="zh-CN" altLang="zh-CN" dirty="0">
                <a:solidFill>
                  <a:prstClr val="black"/>
                </a:solidFill>
                <a:latin typeface="宋体" panose="02010600030101010101" pitchFamily="2" charset="-122"/>
                <a:ea typeface="宋体" panose="02010600030101010101" pitchFamily="2" charset="-122"/>
              </a:rPr>
              <a:t>以第一作者在</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IEEE Transactions on Communications</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IEEE Internet of Things Journal</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IEEE Transactions on Vehicular Technology</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IEEE Communications Letters</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IEEE Systems Journal</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Digital Signal </a:t>
            </a:r>
            <a:r>
              <a:rPr lang="en-US" altLang="zh-CN" kern="100" dirty="0" err="1">
                <a:effectLst/>
                <a:latin typeface="Calibri" panose="020F0502020204030204" pitchFamily="34" charset="0"/>
                <a:ea typeface="宋体" panose="02010600030101010101" pitchFamily="2" charset="-122"/>
                <a:cs typeface="Times New Roman" panose="02020603050405020304" pitchFamily="18" charset="0"/>
              </a:rPr>
              <a:t>Processings</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China Communications</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IET Communications</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Chinese Journal of Electronics</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IEEE ICC</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IEEE WCNC</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IEEE PIMRC</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IEEE VTC</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IEEE ICCC</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IEEE WCSP </a:t>
            </a:r>
            <a:r>
              <a:rPr lang="zh-CN" altLang="zh-CN" dirty="0">
                <a:solidFill>
                  <a:prstClr val="black"/>
                </a:solidFill>
                <a:latin typeface="宋体" panose="02010600030101010101" pitchFamily="2" charset="-122"/>
                <a:ea typeface="宋体" panose="02010600030101010101" pitchFamily="2" charset="-122"/>
              </a:rPr>
              <a:t>等</a:t>
            </a:r>
            <a:r>
              <a:rPr lang="en-US" altLang="zh-CN" dirty="0">
                <a:solidFill>
                  <a:prstClr val="black"/>
                </a:solidFill>
                <a:latin typeface="宋体" panose="02010600030101010101" pitchFamily="2" charset="-122"/>
                <a:ea typeface="宋体" panose="02010600030101010101" pitchFamily="2" charset="-122"/>
              </a:rPr>
              <a:t> SCI </a:t>
            </a:r>
            <a:r>
              <a:rPr lang="zh-CN" altLang="zh-CN" dirty="0">
                <a:solidFill>
                  <a:prstClr val="black"/>
                </a:solidFill>
                <a:latin typeface="宋体" panose="02010600030101010101" pitchFamily="2" charset="-122"/>
                <a:ea typeface="宋体" panose="02010600030101010101" pitchFamily="2" charset="-122"/>
              </a:rPr>
              <a:t>刊物和</a:t>
            </a:r>
            <a:r>
              <a:rPr lang="en-US" altLang="zh-CN" dirty="0">
                <a:solidFill>
                  <a:prstClr val="black"/>
                </a:solidFill>
                <a:latin typeface="宋体" panose="02010600030101010101" pitchFamily="2" charset="-122"/>
                <a:ea typeface="宋体" panose="02010600030101010101" pitchFamily="2" charset="-122"/>
              </a:rPr>
              <a:t> EI </a:t>
            </a:r>
            <a:r>
              <a:rPr lang="zh-CN" altLang="zh-CN" dirty="0">
                <a:solidFill>
                  <a:prstClr val="black"/>
                </a:solidFill>
                <a:latin typeface="宋体" panose="02010600030101010101" pitchFamily="2" charset="-122"/>
                <a:ea typeface="宋体" panose="02010600030101010101" pitchFamily="2" charset="-122"/>
              </a:rPr>
              <a:t>国际会议上发表论文</a:t>
            </a:r>
            <a:r>
              <a:rPr lang="en-US" altLang="zh-CN" dirty="0">
                <a:solidFill>
                  <a:prstClr val="black"/>
                </a:solidFill>
                <a:latin typeface="宋体" panose="02010600030101010101" pitchFamily="2" charset="-122"/>
                <a:ea typeface="宋体" panose="02010600030101010101" pitchFamily="2" charset="-122"/>
              </a:rPr>
              <a:t>20</a:t>
            </a:r>
            <a:r>
              <a:rPr lang="zh-CN" altLang="zh-CN" dirty="0">
                <a:solidFill>
                  <a:prstClr val="black"/>
                </a:solidFill>
                <a:latin typeface="宋体" panose="02010600030101010101" pitchFamily="2" charset="-122"/>
                <a:ea typeface="宋体" panose="02010600030101010101" pitchFamily="2" charset="-122"/>
              </a:rPr>
              <a:t>余篇，授权发明专利</a:t>
            </a:r>
            <a:r>
              <a:rPr lang="en-US" altLang="zh-CN" dirty="0">
                <a:solidFill>
                  <a:prstClr val="black"/>
                </a:solidFill>
                <a:latin typeface="宋体" panose="02010600030101010101" pitchFamily="2" charset="-122"/>
                <a:ea typeface="宋体" panose="02010600030101010101" pitchFamily="2" charset="-122"/>
              </a:rPr>
              <a:t> 3 </a:t>
            </a:r>
            <a:r>
              <a:rPr lang="zh-CN" altLang="zh-CN" dirty="0">
                <a:solidFill>
                  <a:prstClr val="black"/>
                </a:solidFill>
                <a:latin typeface="宋体" panose="02010600030101010101" pitchFamily="2" charset="-122"/>
                <a:ea typeface="宋体" panose="02010600030101010101" pitchFamily="2" charset="-122"/>
              </a:rPr>
              <a:t>项。作为主要参与者参与国家自然科学</a:t>
            </a:r>
            <a:r>
              <a:rPr lang="zh-CN" altLang="zh-CN" dirty="0">
                <a:solidFill>
                  <a:prstClr val="black"/>
                </a:solidFill>
                <a:latin typeface="宋体" panose="02010600030101010101" pitchFamily="2" charset="-122"/>
                <a:ea typeface="宋体" panose="02010600030101010101" pitchFamily="2" charset="-122"/>
                <a:sym typeface="+mn-ea"/>
              </a:rPr>
              <a:t>基金面上项目两项，目前正在积极申报国家自然科学基金青年基金项目和浙江省自然科学基金探索项目。</a:t>
            </a:r>
            <a:endParaRPr lang="en-US" altLang="zh-CN"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面向</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B5G</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和</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6G</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的无线通信技术</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109345" y="4502785"/>
            <a:ext cx="9892665" cy="1938020"/>
          </a:xfrm>
          <a:prstGeom prst="rect">
            <a:avLst/>
          </a:prstGeom>
          <a:noFill/>
        </p:spPr>
        <p:txBody>
          <a:bodyPr wrap="square" rtlCol="0">
            <a:spAutoFit/>
          </a:bodyPr>
          <a:lstStyle/>
          <a:p>
            <a:pPr algn="just"/>
            <a:endParaRPr lang="zh-CN" altLang="zh-CN" sz="2000" dirty="0">
              <a:solidFill>
                <a:prstClr val="black"/>
              </a:solidFill>
              <a:latin typeface="宋体" panose="02010600030101010101" pitchFamily="2" charset="-122"/>
              <a:ea typeface="宋体" panose="02010600030101010101" pitchFamily="2" charset="-122"/>
            </a:endParaRPr>
          </a:p>
          <a:p>
            <a:pPr algn="just"/>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本人的研究方向为纯理论研究，主要涉及通信系统信道容量表达式的推导和性能仿真分析。通过纯理论研究，同学们能够建立很好的科学思维和锻炼解决问题的能力，该方向特别适合于热爱数学、计算机技术和通信技术，并在将来有强烈意愿考研、考博的同学。</a:t>
            </a: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zh-CN" altLang="zh-CN" sz="2000" dirty="0">
              <a:solidFill>
                <a:prstClr val="black"/>
              </a:solidFill>
              <a:latin typeface="宋体" panose="02010600030101010101" pitchFamily="2" charset="-122"/>
              <a:ea typeface="宋体" panose="02010600030101010101" pitchFamily="2" charset="-122"/>
            </a:endParaRPr>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24741"/>
          <a:stretch>
            <a:fillRect/>
          </a:stretch>
        </p:blipFill>
        <p:spPr>
          <a:xfrm>
            <a:off x="7844790" y="1128395"/>
            <a:ext cx="3509010" cy="351726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赵翠芳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974850"/>
            <a:ext cx="5914390" cy="4073525"/>
          </a:xfrm>
          <a:prstGeom prst="rect">
            <a:avLst/>
          </a:prstGeom>
        </p:spPr>
        <p:txBody>
          <a:bodyPr wrap="square" lIns="91440" tIns="45720" rIns="91440" bIns="45720">
            <a:noAutofit/>
          </a:bodyPr>
          <a:lstStyle/>
          <a:p>
            <a:pPr algn="just" fontAlgn="auto">
              <a:lnSpc>
                <a:spcPts val="3000"/>
              </a:lnSpc>
            </a:pPr>
            <a:r>
              <a:rPr lang="zh-CN" altLang="en-US" sz="2000" dirty="0">
                <a:solidFill>
                  <a:prstClr val="black"/>
                </a:solidFill>
                <a:latin typeface="宋体" panose="02010600030101010101" pitchFamily="2" charset="-122"/>
                <a:ea typeface="宋体" panose="02010600030101010101" pitchFamily="2" charset="-122"/>
                <a:sym typeface="+mn-ea"/>
              </a:rPr>
              <a:t>    物电学院硕士生导师，博士毕业于北京理工</a:t>
            </a:r>
            <a:r>
              <a:rPr lang="zh-CN" altLang="en-US" sz="2000" dirty="0">
                <a:solidFill>
                  <a:prstClr val="black"/>
                </a:solidFill>
                <a:latin typeface="宋体" panose="02010600030101010101" pitchFamily="2" charset="-122"/>
                <a:ea typeface="宋体" panose="02010600030101010101" pitchFamily="2" charset="-122"/>
              </a:rPr>
              <a:t>大学。</a:t>
            </a:r>
            <a:r>
              <a:rPr lang="zh-CN" altLang="zh-CN" sz="2000" dirty="0">
                <a:solidFill>
                  <a:prstClr val="black"/>
                </a:solidFill>
                <a:latin typeface="宋体" panose="02010600030101010101" pitchFamily="2" charset="-122"/>
                <a:ea typeface="宋体" panose="02010600030101010101" pitchFamily="2" charset="-122"/>
              </a:rPr>
              <a:t>主持省科技厅项目一项，主持横向项目</a:t>
            </a:r>
            <a:r>
              <a:rPr lang="en-US" altLang="zh-CN" sz="2000" dirty="0">
                <a:solidFill>
                  <a:prstClr val="black"/>
                </a:solidFill>
                <a:latin typeface="宋体" panose="02010600030101010101" pitchFamily="2" charset="-122"/>
                <a:ea typeface="宋体" panose="02010600030101010101" pitchFamily="2" charset="-122"/>
              </a:rPr>
              <a:t>7</a:t>
            </a:r>
            <a:r>
              <a:rPr lang="zh-CN" altLang="zh-CN" sz="2000" dirty="0">
                <a:solidFill>
                  <a:prstClr val="black"/>
                </a:solidFill>
                <a:latin typeface="宋体" panose="02010600030101010101" pitchFamily="2" charset="-122"/>
                <a:ea typeface="宋体" panose="02010600030101010101" pitchFamily="2" charset="-122"/>
              </a:rPr>
              <a:t>项，已授权发明专利</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项，实质审查发明专利两项，受理发明专利两项，已在公开期刊杂志和国际化会议上发表论文近</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篇，具有指导大学生电子设计大赛和大学生智能车比赛经验，指导学生主持校级项目多项，指导学生授权软件著作权多项。</a:t>
            </a:r>
            <a:endParaRPr lang="en-US" altLang="zh-CN" sz="2000" dirty="0">
              <a:solidFill>
                <a:prstClr val="black"/>
              </a:solidFill>
              <a:latin typeface="宋体" panose="02010600030101010101" pitchFamily="2" charset="-122"/>
              <a:ea typeface="宋体" panose="02010600030101010101" pitchFamily="2" charset="-122"/>
            </a:endParaRPr>
          </a:p>
          <a:p>
            <a:pPr algn="just" fontAlgn="auto">
              <a:lnSpc>
                <a:spcPts val="3000"/>
              </a:lnSpc>
            </a:pPr>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长期从事计算机视觉、机器视觉、目标检测与识别、缺陷检测与识别等领域研究，具有</a:t>
            </a:r>
            <a:r>
              <a:rPr lang="en-US" altLang="zh-CN" sz="2000" dirty="0">
                <a:solidFill>
                  <a:prstClr val="black"/>
                </a:solidFill>
                <a:latin typeface="宋体" panose="02010600030101010101" pitchFamily="2" charset="-122"/>
                <a:ea typeface="宋体" panose="02010600030101010101" pitchFamily="2" charset="-122"/>
              </a:rPr>
              <a:t>FPGA</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DSP</a:t>
            </a:r>
            <a:r>
              <a:rPr lang="zh-CN" altLang="zh-CN" sz="2000" dirty="0">
                <a:solidFill>
                  <a:prstClr val="black"/>
                </a:solidFill>
                <a:latin typeface="宋体" panose="02010600030101010101" pitchFamily="2" charset="-122"/>
                <a:ea typeface="宋体" panose="02010600030101010101" pitchFamily="2" charset="-122"/>
              </a:rPr>
              <a:t>等高速信号处理开发设计经验</a:t>
            </a:r>
            <a:r>
              <a:rPr lang="zh-CN" altLang="en-US" sz="2000" dirty="0">
                <a:solidFill>
                  <a:prstClr val="black"/>
                </a:solidFill>
                <a:latin typeface="宋体" panose="02010600030101010101" pitchFamily="2" charset="-122"/>
                <a:ea typeface="宋体" panose="02010600030101010101" pitchFamily="2" charset="-122"/>
              </a:rPr>
              <a:t>。</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智能信号处理、高速信号处理</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4" name="图片 3" descr="穿着绿色衣服的人&#10;&#10;中度可信度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3" t="6427" r="-1" b="2502"/>
          <a:stretch>
            <a:fillRect/>
          </a:stretch>
        </p:blipFill>
        <p:spPr>
          <a:xfrm>
            <a:off x="7696835" y="1094105"/>
            <a:ext cx="3599180" cy="436435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200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周卫东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物电学院 研究员</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1784350"/>
            <a:ext cx="5880100" cy="3469640"/>
          </a:xfrm>
          <a:prstGeom prst="rect">
            <a:avLst/>
          </a:prstGeom>
        </p:spPr>
        <p:txBody>
          <a:bodyPr wrap="square" lIns="91440" tIns="45720" rIns="91440" bIns="45720">
            <a:noAutofit/>
          </a:bodyPr>
          <a:lstStyle/>
          <a:p>
            <a:pPr algn="just"/>
            <a:r>
              <a:rPr lang="zh-CN" altLang="en-US" sz="1700" dirty="0">
                <a:solidFill>
                  <a:prstClr val="black"/>
                </a:solidFill>
                <a:latin typeface="宋体" panose="02010600030101010101" pitchFamily="2" charset="-122"/>
                <a:ea typeface="宋体" panose="02010600030101010101" pitchFamily="2" charset="-122"/>
                <a:sym typeface="+mn-ea"/>
              </a:rPr>
              <a:t>    博士毕业于</a:t>
            </a:r>
            <a:r>
              <a:rPr lang="zh-CN" altLang="zh-CN" sz="1700" dirty="0">
                <a:solidFill>
                  <a:prstClr val="black"/>
                </a:solidFill>
                <a:latin typeface="宋体" panose="02010600030101010101" pitchFamily="2" charset="-122"/>
                <a:ea typeface="宋体" panose="02010600030101010101" pitchFamily="2" charset="-122"/>
              </a:rPr>
              <a:t>中国科学院安徽光学精密机械研究所</a:t>
            </a:r>
            <a:r>
              <a:rPr lang="zh-CN" altLang="en-US" sz="1700" dirty="0">
                <a:solidFill>
                  <a:prstClr val="black"/>
                </a:solidFill>
                <a:latin typeface="宋体" panose="02010600030101010101" pitchFamily="2" charset="-122"/>
                <a:ea typeface="宋体" panose="02010600030101010101" pitchFamily="2" charset="-122"/>
              </a:rPr>
              <a:t>，</a:t>
            </a:r>
            <a:r>
              <a:rPr lang="zh-CN" altLang="zh-CN" sz="1700" dirty="0">
                <a:solidFill>
                  <a:prstClr val="black"/>
                </a:solidFill>
                <a:latin typeface="宋体" panose="02010600030101010101" pitchFamily="2" charset="-122"/>
                <a:ea typeface="宋体" panose="02010600030101010101" pitchFamily="2" charset="-122"/>
              </a:rPr>
              <a:t>中国科学技术大学博士后</a:t>
            </a:r>
            <a:r>
              <a:rPr lang="zh-CN" altLang="en-US" sz="1700" dirty="0">
                <a:solidFill>
                  <a:prstClr val="black"/>
                </a:solidFill>
                <a:latin typeface="宋体" panose="02010600030101010101" pitchFamily="2" charset="-122"/>
                <a:ea typeface="宋体" panose="02010600030101010101" pitchFamily="2" charset="-122"/>
              </a:rPr>
              <a:t>。长期从事激光光谱、质谱以及激光技术及应用方面的研究。主持国家自然科学基金、教育部科技计划重点、浙江省“钱江人才”计划、浙江省高校重大科技攻关、浙江省自然科学基金以及横向科研项目</a:t>
            </a:r>
            <a:r>
              <a:rPr lang="en-US" altLang="zh-CN" sz="1700" dirty="0">
                <a:solidFill>
                  <a:prstClr val="black"/>
                </a:solidFill>
                <a:latin typeface="宋体" panose="02010600030101010101" pitchFamily="2" charset="-122"/>
                <a:ea typeface="宋体" panose="02010600030101010101" pitchFamily="2" charset="-122"/>
              </a:rPr>
              <a:t>10</a:t>
            </a:r>
            <a:r>
              <a:rPr lang="zh-CN" altLang="en-US" sz="1700" dirty="0">
                <a:solidFill>
                  <a:prstClr val="black"/>
                </a:solidFill>
                <a:latin typeface="宋体" panose="02010600030101010101" pitchFamily="2" charset="-122"/>
                <a:ea typeface="宋体" panose="02010600030101010101" pitchFamily="2" charset="-122"/>
              </a:rPr>
              <a:t>余项，参加国家重大科技专项</a:t>
            </a:r>
            <a:r>
              <a:rPr lang="en-US" altLang="zh-CN" sz="1700" dirty="0">
                <a:solidFill>
                  <a:prstClr val="black"/>
                </a:solidFill>
                <a:latin typeface="宋体" panose="02010600030101010101" pitchFamily="2" charset="-122"/>
                <a:ea typeface="宋体" panose="02010600030101010101" pitchFamily="2" charset="-122"/>
              </a:rPr>
              <a:t>1</a:t>
            </a:r>
            <a:r>
              <a:rPr lang="zh-CN" altLang="en-US" sz="1700" dirty="0">
                <a:solidFill>
                  <a:prstClr val="black"/>
                </a:solidFill>
                <a:latin typeface="宋体" panose="02010600030101010101" pitchFamily="2" charset="-122"/>
                <a:ea typeface="宋体" panose="02010600030101010101" pitchFamily="2" charset="-122"/>
              </a:rPr>
              <a:t>项。发表</a:t>
            </a:r>
            <a:r>
              <a:rPr lang="en-US" altLang="zh-CN" sz="1700" dirty="0">
                <a:solidFill>
                  <a:prstClr val="black"/>
                </a:solidFill>
                <a:latin typeface="宋体" panose="02010600030101010101" pitchFamily="2" charset="-122"/>
                <a:ea typeface="宋体" panose="02010600030101010101" pitchFamily="2" charset="-122"/>
              </a:rPr>
              <a:t>SCI</a:t>
            </a:r>
            <a:r>
              <a:rPr lang="zh-CN" altLang="en-US" sz="1700" dirty="0">
                <a:solidFill>
                  <a:prstClr val="black"/>
                </a:solidFill>
                <a:latin typeface="宋体" panose="02010600030101010101" pitchFamily="2" charset="-122"/>
                <a:ea typeface="宋体" panose="02010600030101010101" pitchFamily="2" charset="-122"/>
              </a:rPr>
              <a:t>收录论文近</a:t>
            </a:r>
            <a:r>
              <a:rPr lang="en-US" altLang="zh-CN" sz="1700" dirty="0">
                <a:solidFill>
                  <a:prstClr val="black"/>
                </a:solidFill>
                <a:latin typeface="宋体" panose="02010600030101010101" pitchFamily="2" charset="-122"/>
                <a:ea typeface="宋体" panose="02010600030101010101" pitchFamily="2" charset="-122"/>
              </a:rPr>
              <a:t>50</a:t>
            </a:r>
            <a:r>
              <a:rPr lang="zh-CN" altLang="en-US" sz="1700" dirty="0">
                <a:solidFill>
                  <a:prstClr val="black"/>
                </a:solidFill>
                <a:latin typeface="宋体" panose="02010600030101010101" pitchFamily="2" charset="-122"/>
                <a:ea typeface="宋体" panose="02010600030101010101" pitchFamily="2" charset="-122"/>
              </a:rPr>
              <a:t>篇，</a:t>
            </a:r>
            <a:r>
              <a:rPr lang="en-US" altLang="zh-CN" sz="1700" dirty="0">
                <a:solidFill>
                  <a:prstClr val="black"/>
                </a:solidFill>
                <a:latin typeface="宋体" panose="02010600030101010101" pitchFamily="2" charset="-122"/>
                <a:ea typeface="宋体" panose="02010600030101010101" pitchFamily="2" charset="-122"/>
              </a:rPr>
              <a:t>H</a:t>
            </a:r>
            <a:r>
              <a:rPr lang="zh-CN" altLang="en-US" sz="1700" dirty="0">
                <a:solidFill>
                  <a:prstClr val="black"/>
                </a:solidFill>
                <a:latin typeface="宋体" panose="02010600030101010101" pitchFamily="2" charset="-122"/>
                <a:ea typeface="宋体" panose="02010600030101010101" pitchFamily="2" charset="-122"/>
              </a:rPr>
              <a:t>因子</a:t>
            </a:r>
            <a:r>
              <a:rPr lang="en-US" altLang="zh-CN" sz="1700" dirty="0">
                <a:solidFill>
                  <a:prstClr val="black"/>
                </a:solidFill>
                <a:latin typeface="宋体" panose="02010600030101010101" pitchFamily="2" charset="-122"/>
                <a:ea typeface="宋体" panose="02010600030101010101" pitchFamily="2" charset="-122"/>
              </a:rPr>
              <a:t>15</a:t>
            </a:r>
            <a:r>
              <a:rPr lang="zh-CN" altLang="en-US" sz="1700" dirty="0">
                <a:solidFill>
                  <a:prstClr val="black"/>
                </a:solidFill>
                <a:latin typeface="宋体" panose="02010600030101010101" pitchFamily="2" charset="-122"/>
                <a:ea typeface="宋体" panose="02010600030101010101" pitchFamily="2" charset="-122"/>
              </a:rPr>
              <a:t>；获</a:t>
            </a:r>
            <a:r>
              <a:rPr lang="en-US" altLang="zh-CN" sz="1700" dirty="0">
                <a:solidFill>
                  <a:prstClr val="black"/>
                </a:solidFill>
                <a:latin typeface="宋体" panose="02010600030101010101" pitchFamily="2" charset="-122"/>
                <a:ea typeface="宋体" panose="02010600030101010101" pitchFamily="2" charset="-122"/>
              </a:rPr>
              <a:t>3</a:t>
            </a:r>
            <a:r>
              <a:rPr lang="zh-CN" altLang="en-US" sz="1700" dirty="0">
                <a:solidFill>
                  <a:prstClr val="black"/>
                </a:solidFill>
                <a:latin typeface="宋体" panose="02010600030101010101" pitchFamily="2" charset="-122"/>
                <a:ea typeface="宋体" panose="02010600030101010101" pitchFamily="2" charset="-122"/>
              </a:rPr>
              <a:t>项授权国家发明专利，</a:t>
            </a:r>
            <a:r>
              <a:rPr lang="en-US" altLang="zh-CN" sz="1700" dirty="0">
                <a:solidFill>
                  <a:prstClr val="black"/>
                </a:solidFill>
                <a:latin typeface="宋体" panose="02010600030101010101" pitchFamily="2" charset="-122"/>
                <a:ea typeface="宋体" panose="02010600030101010101" pitchFamily="2" charset="-122"/>
              </a:rPr>
              <a:t>15</a:t>
            </a:r>
            <a:r>
              <a:rPr lang="zh-CN" altLang="en-US" sz="1700" dirty="0">
                <a:solidFill>
                  <a:prstClr val="black"/>
                </a:solidFill>
                <a:latin typeface="宋体" panose="02010600030101010101" pitchFamily="2" charset="-122"/>
                <a:ea typeface="宋体" panose="02010600030101010101" pitchFamily="2" charset="-122"/>
              </a:rPr>
              <a:t>项实用新型专利，</a:t>
            </a:r>
            <a:r>
              <a:rPr lang="en-US" altLang="zh-CN" sz="1700" dirty="0">
                <a:solidFill>
                  <a:prstClr val="black"/>
                </a:solidFill>
                <a:latin typeface="宋体" panose="02010600030101010101" pitchFamily="2" charset="-122"/>
                <a:ea typeface="宋体" panose="02010600030101010101" pitchFamily="2" charset="-122"/>
              </a:rPr>
              <a:t>3</a:t>
            </a:r>
            <a:r>
              <a:rPr lang="zh-CN" altLang="en-US" sz="1700" dirty="0">
                <a:solidFill>
                  <a:prstClr val="black"/>
                </a:solidFill>
                <a:latin typeface="宋体" panose="02010600030101010101" pitchFamily="2" charset="-122"/>
                <a:ea typeface="宋体" panose="02010600030101010101" pitchFamily="2" charset="-122"/>
              </a:rPr>
              <a:t>个软件著作权。目前主要从事激光诱导激穿光谱（</a:t>
            </a:r>
            <a:r>
              <a:rPr lang="en-US" altLang="zh-CN" sz="1700" dirty="0">
                <a:solidFill>
                  <a:prstClr val="black"/>
                </a:solidFill>
                <a:latin typeface="宋体" panose="02010600030101010101" pitchFamily="2" charset="-122"/>
                <a:ea typeface="宋体" panose="02010600030101010101" pitchFamily="2" charset="-122"/>
              </a:rPr>
              <a:t>LIBS</a:t>
            </a:r>
            <a:r>
              <a:rPr lang="zh-CN" altLang="en-US" sz="1700" dirty="0">
                <a:solidFill>
                  <a:prstClr val="black"/>
                </a:solidFill>
                <a:latin typeface="宋体" panose="02010600030101010101" pitchFamily="2" charset="-122"/>
                <a:ea typeface="宋体" panose="02010600030101010101" pitchFamily="2" charset="-122"/>
              </a:rPr>
              <a:t>）、以及微结构功能材料的飞秒激光制备等方面的研究。获浙江省高校优秀科研成果二等奖、“十一五”浙江省自然科学基金优秀成果论文奖。</a:t>
            </a:r>
            <a:endParaRPr lang="en-US" altLang="zh-CN" sz="17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277848" y="6363916"/>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6" name="文本框 5"/>
          <p:cNvSpPr txBox="1"/>
          <p:nvPr/>
        </p:nvSpPr>
        <p:spPr>
          <a:xfrm>
            <a:off x="1550503" y="1396545"/>
            <a:ext cx="5543871"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飞秒激光光刻、激光光谱检测</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8" name="文本框 7"/>
          <p:cNvSpPr txBox="1"/>
          <p:nvPr/>
        </p:nvSpPr>
        <p:spPr>
          <a:xfrm>
            <a:off x="1109980" y="4775200"/>
            <a:ext cx="10243820" cy="1660525"/>
          </a:xfrm>
          <a:prstGeom prst="rect">
            <a:avLst/>
          </a:prstGeom>
          <a:noFill/>
        </p:spPr>
        <p:txBody>
          <a:bodyPr wrap="square" rtlCol="0">
            <a:spAutoFit/>
          </a:bodyPr>
          <a:lstStyle/>
          <a:p>
            <a:r>
              <a:rPr lang="en-US" altLang="zh-CN" sz="1700" dirty="0">
                <a:solidFill>
                  <a:prstClr val="black"/>
                </a:solidFill>
                <a:latin typeface="宋体" panose="02010600030101010101" pitchFamily="2" charset="-122"/>
                <a:ea typeface="宋体" panose="02010600030101010101" pitchFamily="2" charset="-122"/>
              </a:rPr>
              <a:t>    </a:t>
            </a:r>
            <a:r>
              <a:rPr lang="zh-CN" altLang="zh-CN" sz="1700" dirty="0">
                <a:solidFill>
                  <a:prstClr val="black"/>
                </a:solidFill>
                <a:latin typeface="宋体" panose="02010600030101010101" pitchFamily="2" charset="-122"/>
                <a:ea typeface="宋体" panose="02010600030101010101" pitchFamily="2" charset="-122"/>
              </a:rPr>
              <a:t>现任浙江省光信息检测与显示技术研究重点实验室主任、中国感光学会影像信息功能材料与技术专业委员会副主任委员、中国光学工程学会激光诱导击穿专业委员会常务理事、中国光学学会环境光学专业委员会委员、中国仪器仪表学会环境与安全检测仪器分会理事；国家重点研发计划重点专项、国家自然科学基金（</a:t>
            </a:r>
            <a:r>
              <a:rPr lang="en-US" altLang="zh-CN" sz="1700" dirty="0">
                <a:solidFill>
                  <a:prstClr val="black"/>
                </a:solidFill>
                <a:latin typeface="宋体" panose="02010600030101010101" pitchFamily="2" charset="-122"/>
                <a:ea typeface="宋体" panose="02010600030101010101" pitchFamily="2" charset="-122"/>
              </a:rPr>
              <a:t>NSFC</a:t>
            </a:r>
            <a:r>
              <a:rPr lang="zh-CN" altLang="zh-CN" sz="1700" dirty="0">
                <a:solidFill>
                  <a:prstClr val="black"/>
                </a:solidFill>
                <a:latin typeface="宋体" panose="02010600030101010101" pitchFamily="2" charset="-122"/>
                <a:ea typeface="宋体" panose="02010600030101010101" pitchFamily="2" charset="-122"/>
              </a:rPr>
              <a:t>）、美国自然科学基金（</a:t>
            </a:r>
            <a:r>
              <a:rPr lang="en-US" altLang="zh-CN" sz="1700" dirty="0">
                <a:solidFill>
                  <a:prstClr val="black"/>
                </a:solidFill>
                <a:latin typeface="宋体" panose="02010600030101010101" pitchFamily="2" charset="-122"/>
                <a:ea typeface="宋体" panose="02010600030101010101" pitchFamily="2" charset="-122"/>
              </a:rPr>
              <a:t>NSF</a:t>
            </a:r>
            <a:r>
              <a:rPr lang="zh-CN" altLang="zh-CN" sz="1700" dirty="0">
                <a:solidFill>
                  <a:prstClr val="black"/>
                </a:solidFill>
                <a:latin typeface="宋体" panose="02010600030101010101" pitchFamily="2" charset="-122"/>
                <a:ea typeface="宋体" panose="02010600030101010101" pitchFamily="2" charset="-122"/>
              </a:rPr>
              <a:t>）、以及国内多个省、自治区、直辖市科技计划、自然科学基金以及科学技术奖励评审专家；</a:t>
            </a:r>
            <a:r>
              <a:rPr lang="en-US" altLang="zh-CN" sz="1700" dirty="0">
                <a:solidFill>
                  <a:prstClr val="black"/>
                </a:solidFill>
                <a:latin typeface="宋体" panose="02010600030101010101" pitchFamily="2" charset="-122"/>
                <a:ea typeface="宋体" panose="02010600030101010101" pitchFamily="2" charset="-122"/>
              </a:rPr>
              <a:t>Opt. Lett., Opt. Express.,</a:t>
            </a:r>
            <a:r>
              <a:rPr lang="zh-CN" altLang="zh-CN" sz="1700" dirty="0">
                <a:solidFill>
                  <a:prstClr val="black"/>
                </a:solidFill>
                <a:latin typeface="宋体" panose="02010600030101010101" pitchFamily="2" charset="-122"/>
                <a:ea typeface="宋体" panose="02010600030101010101" pitchFamily="2" charset="-122"/>
              </a:rPr>
              <a:t>等十余种国际学术期刊的审稿人；入选浙江省高校中青年学科带头人，获浙江省</a:t>
            </a:r>
            <a:r>
              <a:rPr lang="en-US" altLang="zh-CN" sz="1700" dirty="0">
                <a:solidFill>
                  <a:prstClr val="black"/>
                </a:solidFill>
                <a:latin typeface="宋体" panose="02010600030101010101" pitchFamily="2" charset="-122"/>
                <a:ea typeface="宋体" panose="02010600030101010101" pitchFamily="2" charset="-122"/>
              </a:rPr>
              <a:t>“</a:t>
            </a:r>
            <a:r>
              <a:rPr lang="zh-CN" altLang="zh-CN" sz="1700" dirty="0">
                <a:solidFill>
                  <a:prstClr val="black"/>
                </a:solidFill>
                <a:latin typeface="宋体" panose="02010600030101010101" pitchFamily="2" charset="-122"/>
                <a:ea typeface="宋体" panose="02010600030101010101" pitchFamily="2" charset="-122"/>
              </a:rPr>
              <a:t>钱江人才</a:t>
            </a:r>
            <a:r>
              <a:rPr lang="en-US" altLang="zh-CN" sz="1700" dirty="0">
                <a:solidFill>
                  <a:prstClr val="black"/>
                </a:solidFill>
                <a:latin typeface="宋体" panose="02010600030101010101" pitchFamily="2" charset="-122"/>
                <a:ea typeface="宋体" panose="02010600030101010101" pitchFamily="2" charset="-122"/>
              </a:rPr>
              <a:t>”</a:t>
            </a:r>
            <a:r>
              <a:rPr lang="zh-CN" altLang="zh-CN" sz="1700" dirty="0">
                <a:solidFill>
                  <a:prstClr val="black"/>
                </a:solidFill>
                <a:latin typeface="宋体" panose="02010600030101010101" pitchFamily="2" charset="-122"/>
                <a:ea typeface="宋体" panose="02010600030101010101" pitchFamily="2" charset="-122"/>
              </a:rPr>
              <a:t>计划资助。</a:t>
            </a:r>
            <a:endParaRPr lang="zh-CN" altLang="en-US" sz="1700" dirty="0">
              <a:solidFill>
                <a:prstClr val="black"/>
              </a:solidFill>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a:blip r:embed="rId2"/>
          <a:stretch>
            <a:fillRect/>
          </a:stretch>
        </p:blipFill>
        <p:spPr>
          <a:xfrm>
            <a:off x="7858125" y="984885"/>
            <a:ext cx="3423285" cy="3553460"/>
          </a:xfrm>
          <a:prstGeom prst="rect">
            <a:avLst/>
          </a:prstGeom>
        </p:spPr>
      </p:pic>
    </p:spTree>
  </p:cSld>
  <p:clrMapOvr>
    <a:masterClrMapping/>
  </p:clrMapOvr>
</p:sld>
</file>

<file path=ppt/tags/tag1.xml><?xml version="1.0" encoding="utf-8"?>
<p:tagLst xmlns:p="http://schemas.openxmlformats.org/presentationml/2006/main">
  <p:tag name="COMMONDATA" val="eyJoZGlkIjoiN2Y3MTE1MzY0OTYwYWMwNGJmNGI1OTQ3ODM3Y2I4ODIifQ=="/>
  <p:tag name="KSO_WPP_MARK_KEY" val="4e9f2fa6-d87c-4f47-ba29-aff8518f55cf"/>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dirty="0" smtClean="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0</TotalTime>
  <Words>12508</Words>
  <Application>WPS 演示</Application>
  <PresentationFormat>宽屏</PresentationFormat>
  <Paragraphs>329</Paragraphs>
  <Slides>34</Slides>
  <Notes>32</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34</vt:i4>
      </vt:variant>
    </vt:vector>
  </HeadingPairs>
  <TitlesOfParts>
    <vt:vector size="48" baseType="lpstr">
      <vt:lpstr>Arial</vt:lpstr>
      <vt:lpstr>宋体</vt:lpstr>
      <vt:lpstr>Wingdings</vt:lpstr>
      <vt:lpstr>黑体</vt:lpstr>
      <vt:lpstr>等线</vt:lpstr>
      <vt:lpstr>华文仿宋</vt:lpstr>
      <vt:lpstr>楷体</vt:lpstr>
      <vt:lpstr>Calibri</vt:lpstr>
      <vt:lpstr>Times New Roman</vt:lpstr>
      <vt:lpstr>微软雅黑</vt:lpstr>
      <vt:lpstr>Arial Unicode MS</vt:lpstr>
      <vt:lpstr>等线 Light</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葛皓阳</dc:creator>
  <cp:lastModifiedBy>admin1</cp:lastModifiedBy>
  <cp:revision>51</cp:revision>
  <dcterms:created xsi:type="dcterms:W3CDTF">2022-10-18T00:19:00Z</dcterms:created>
  <dcterms:modified xsi:type="dcterms:W3CDTF">2023-10-18T07:37:06Z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D948FC040EBC487EBBB5050BD4C8F0A9</vt:lpwstr>
  </property>
  <property fmtid="{D5CDD505-2E9C-101B-9397-08002B2CF9AE}" pid="3" name="KSOProductBuildVer">
    <vt:lpwstr>2052-11.8.2.10154</vt:lpwstr>
  </property>
</Properties>
</file>